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23"/>
  </p:notesMasterIdLst>
  <p:sldIdLst>
    <p:sldId id="259" r:id="rId5"/>
    <p:sldId id="257" r:id="rId6"/>
    <p:sldId id="327" r:id="rId7"/>
    <p:sldId id="290" r:id="rId8"/>
    <p:sldId id="336" r:id="rId9"/>
    <p:sldId id="303" r:id="rId10"/>
    <p:sldId id="308" r:id="rId11"/>
    <p:sldId id="309" r:id="rId12"/>
    <p:sldId id="329" r:id="rId13"/>
    <p:sldId id="306" r:id="rId14"/>
    <p:sldId id="339" r:id="rId15"/>
    <p:sldId id="334" r:id="rId16"/>
    <p:sldId id="330" r:id="rId17"/>
    <p:sldId id="320" r:id="rId18"/>
    <p:sldId id="340" r:id="rId19"/>
    <p:sldId id="337" r:id="rId20"/>
    <p:sldId id="341" r:id="rId21"/>
    <p:sldId id="335" r:id="rId22"/>
  </p:sldIdLst>
  <p:sldSz cx="12192000" cy="6858000"/>
  <p:notesSz cx="6858000" cy="9144000"/>
  <p:embeddedFontLst>
    <p:embeddedFont>
      <p:font typeface="나눔고딕" pitchFamily="2" charset="-127"/>
      <p:regular r:id="rId24"/>
      <p:bold r:id="rId25"/>
    </p:embeddedFont>
    <p:embeddedFont>
      <p:font typeface="나눔스퀘어 네오 Bold" panose="00000800000000000000" pitchFamily="2" charset="-127"/>
      <p:bold r:id="rId26"/>
    </p:embeddedFont>
    <p:embeddedFont>
      <p:font typeface="나눔스퀘어 네오 OTF Bold" panose="00000800000000000000" pitchFamily="50" charset="-127"/>
      <p:bold r:id="rId27"/>
    </p:embeddedFont>
    <p:embeddedFont>
      <p:font typeface="나눔스퀘어 네오 OTF ExtraBold" panose="00000900000000000000" pitchFamily="50" charset="-1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Franklin Gothic Medium" panose="020B0603020102020204" pitchFamily="34" charset="0"/>
      <p:regular r:id="rId35"/>
      <p:italic r:id="rId36"/>
    </p:embeddedFont>
    <p:embeddedFont>
      <p:font typeface="Wingdings 2" panose="05020102010507070707" pitchFamily="18" charset="2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1" userDrawn="1">
          <p15:clr>
            <a:srgbClr val="A4A3A4"/>
          </p15:clr>
        </p15:guide>
        <p15:guide id="3" pos="265" userDrawn="1">
          <p15:clr>
            <a:srgbClr val="A4A3A4"/>
          </p15:clr>
        </p15:guide>
        <p15:guide id="4" pos="7415" userDrawn="1">
          <p15:clr>
            <a:srgbClr val="A4A3A4"/>
          </p15:clr>
        </p15:guide>
        <p15:guide id="5" orient="horz" pos="4008" userDrawn="1">
          <p15:clr>
            <a:srgbClr val="A4A3A4"/>
          </p15:clr>
        </p15:guide>
        <p15:guide id="6" orient="horz" pos="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BA80"/>
    <a:srgbClr val="0000FF"/>
    <a:srgbClr val="00B050"/>
    <a:srgbClr val="92D050"/>
    <a:srgbClr val="E2F0D9"/>
    <a:srgbClr val="FFFFFF"/>
    <a:srgbClr val="D9D9D9"/>
    <a:srgbClr val="BF9000"/>
    <a:srgbClr val="B17E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EE1DB1-E796-E2A3-BA71-2988F68EB882}" v="1791" dt="2023-03-15T20:45:58.7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41"/>
    <p:restoredTop sz="95026" autoAdjust="0"/>
  </p:normalViewPr>
  <p:slideViewPr>
    <p:cSldViewPr snapToGrid="0">
      <p:cViewPr varScale="1">
        <p:scale>
          <a:sx n="114" d="100"/>
          <a:sy n="114" d="100"/>
        </p:scale>
        <p:origin x="192" y="102"/>
      </p:cViewPr>
      <p:guideLst>
        <p:guide orient="horz" pos="2136"/>
        <p:guide pos="3841"/>
        <p:guide pos="265"/>
        <p:guide pos="7415"/>
        <p:guide orient="horz" pos="4008"/>
        <p:guide orient="horz" pos="72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214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3446094886756496E-2"/>
          <c:y val="6.2641694038716875E-2"/>
          <c:w val="0.92710069722558164"/>
          <c:h val="0.7687231812146201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bg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F6F-4D2C-9701-297FCEE83479}"/>
              </c:ext>
            </c:extLst>
          </c:dPt>
          <c:dPt>
            <c:idx val="1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F6F-4D2C-9701-297FCEE83479}"/>
              </c:ext>
            </c:extLst>
          </c:dPt>
          <c:cat>
            <c:strRef>
              <c:f>Sheet1!$A$2:$A$3</c:f>
              <c:strCache>
                <c:ptCount val="2"/>
                <c:pt idx="0">
                  <c:v>비신선</c:v>
                </c:pt>
                <c:pt idx="1">
                  <c:v>신선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202938</c:v>
                </c:pt>
                <c:pt idx="1">
                  <c:v>429460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F6F-4D2C-9701-297FCEE834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65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375-4A7E-8352-B06FEF6D2FF9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375-4A7E-8352-B06FEF6D2FF9}"/>
              </c:ext>
            </c:extLst>
          </c:dPt>
          <c:cat>
            <c:strRef>
              <c:f>Sheet1!$A$2:$A$3</c:f>
              <c:strCache>
                <c:ptCount val="2"/>
                <c:pt idx="0">
                  <c:v>신선제품</c:v>
                </c:pt>
                <c:pt idx="1">
                  <c:v>비신선제품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53.6</c:v>
                </c:pt>
                <c:pt idx="1">
                  <c:v>46.4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75-4A7E-8352-B06FEF6D2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itchFamily="2" charset="-127"/>
                    <a:ea typeface="나눔고딕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유정란</c:v>
                </c:pt>
                <c:pt idx="1">
                  <c:v>두부</c:v>
                </c:pt>
                <c:pt idx="2">
                  <c:v>백미</c:v>
                </c:pt>
                <c:pt idx="3">
                  <c:v>참기름</c:v>
                </c:pt>
                <c:pt idx="4">
                  <c:v>현미유</c:v>
                </c:pt>
                <c:pt idx="5">
                  <c:v>양파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494</c:v>
                </c:pt>
                <c:pt idx="1">
                  <c:v>328</c:v>
                </c:pt>
                <c:pt idx="2">
                  <c:v>169</c:v>
                </c:pt>
                <c:pt idx="3">
                  <c:v>106</c:v>
                </c:pt>
                <c:pt idx="4">
                  <c:v>99</c:v>
                </c:pt>
                <c:pt idx="5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D8-4816-B6F6-6C14CA9209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6211168"/>
        <c:axId val="1536578480"/>
      </c:barChart>
      <c:catAx>
        <c:axId val="96211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pPr>
            <a:endParaRPr lang="ko-KR"/>
          </a:p>
        </c:txPr>
        <c:crossAx val="1536578480"/>
        <c:crosses val="autoZero"/>
        <c:auto val="1"/>
        <c:lblAlgn val="ctr"/>
        <c:lblOffset val="100"/>
        <c:noMultiLvlLbl val="0"/>
      </c:catAx>
      <c:valAx>
        <c:axId val="1536578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621116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빵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circle"/>
              <c:size val="6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280-4E87-BFFD-7470973331C5}"/>
              </c:ext>
            </c:extLst>
          </c:dPt>
          <c:dLbls>
            <c:dLbl>
              <c:idx val="0"/>
              <c:layout>
                <c:manualLayout>
                  <c:x val="-4.3391695412429404E-2"/>
                  <c:y val="-8.523033945700771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ln>
                          <a:noFill/>
                        </a:ln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D2C0033-3FA1-49A6-A49C-FBC3D6EED16F}" type="SERIESNAME">
                      <a:rPr lang="ko-KR" altLang="en-US" b="1" smtClean="0">
                        <a:ln>
                          <a:noFill/>
                        </a:ln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</a:rPr>
                      <a:pPr>
                        <a:defRPr b="1">
                          <a:ln>
                            <a:noFill/>
                          </a:ln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</a:defRPr>
                      </a:pPr>
                      <a:t>[계열 이름]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ln>
                        <a:noFill/>
                      </a:ln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1280-4E87-BFFD-7470973331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ln>
                      <a:noFill/>
                    </a:ln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월</c:v>
                </c:pt>
                <c:pt idx="1">
                  <c:v>화</c:v>
                </c:pt>
                <c:pt idx="2">
                  <c:v>수</c:v>
                </c:pt>
                <c:pt idx="3">
                  <c:v>목</c:v>
                </c:pt>
                <c:pt idx="4">
                  <c:v>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348</c:v>
                </c:pt>
                <c:pt idx="1">
                  <c:v>231</c:v>
                </c:pt>
                <c:pt idx="2">
                  <c:v>254</c:v>
                </c:pt>
                <c:pt idx="3">
                  <c:v>196</c:v>
                </c:pt>
                <c:pt idx="4">
                  <c:v>315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280-4E87-BFFD-7470973331C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과일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circle"/>
              <c:size val="6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1280-4E87-BFFD-7470973331C5}"/>
              </c:ext>
            </c:extLst>
          </c:dPt>
          <c:dLbls>
            <c:dLbl>
              <c:idx val="1"/>
              <c:layout>
                <c:manualLayout>
                  <c:x val="-3.4225959986406103E-2"/>
                  <c:y val="-5.1247921475963229E-2"/>
                </c:manualLayout>
              </c:layout>
              <c:tx>
                <c:rich>
                  <a:bodyPr/>
                  <a:lstStyle/>
                  <a:p>
                    <a:fld id="{CA8C32EB-BD21-43DB-877E-3652C8762AE9}" type="SERIESNAME">
                      <a:rPr lang="ko-KR" altLang="en-US" smtClean="0"/>
                      <a:pPr/>
                      <a:t>[계열 이름]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280-4E87-BFFD-7470973331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월</c:v>
                </c:pt>
                <c:pt idx="1">
                  <c:v>화</c:v>
                </c:pt>
                <c:pt idx="2">
                  <c:v>수</c:v>
                </c:pt>
                <c:pt idx="3">
                  <c:v>목</c:v>
                </c:pt>
                <c:pt idx="4">
                  <c:v>금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677</c:v>
                </c:pt>
                <c:pt idx="1">
                  <c:v>929</c:v>
                </c:pt>
                <c:pt idx="2">
                  <c:v>770</c:v>
                </c:pt>
                <c:pt idx="3">
                  <c:v>327</c:v>
                </c:pt>
                <c:pt idx="4">
                  <c:v>813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280-4E87-BFFD-7470973331C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고기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circle"/>
              <c:size val="6"/>
              <c:spPr>
                <a:solidFill>
                  <a:schemeClr val="accent3"/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1280-4E87-BFFD-7470973331C5}"/>
              </c:ext>
            </c:extLst>
          </c:dPt>
          <c:dLbls>
            <c:dLbl>
              <c:idx val="2"/>
              <c:layout>
                <c:manualLayout>
                  <c:x val="-3.6027326301480138E-2"/>
                  <c:y val="-3.956091657109323E-2"/>
                </c:manualLayout>
              </c:layout>
              <c:tx>
                <c:rich>
                  <a:bodyPr/>
                  <a:lstStyle/>
                  <a:p>
                    <a:fld id="{4E98E9A3-4C35-419C-A157-33C6282AD177}" type="SERIESNAME">
                      <a:rPr lang="ko-KR" altLang="en-US" b="1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pPr/>
                      <a:t>[계열 이름]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280-4E87-BFFD-7470973331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월</c:v>
                </c:pt>
                <c:pt idx="1">
                  <c:v>화</c:v>
                </c:pt>
                <c:pt idx="2">
                  <c:v>수</c:v>
                </c:pt>
                <c:pt idx="3">
                  <c:v>목</c:v>
                </c:pt>
                <c:pt idx="4">
                  <c:v>금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1131</c:v>
                </c:pt>
                <c:pt idx="1">
                  <c:v>1240</c:v>
                </c:pt>
                <c:pt idx="2">
                  <c:v>1517</c:v>
                </c:pt>
                <c:pt idx="3">
                  <c:v>435</c:v>
                </c:pt>
                <c:pt idx="4">
                  <c:v>1198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280-4E87-BFFD-7470973331C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떡</c:v>
                </c:pt>
              </c:strCache>
            </c:strRef>
          </c:tx>
          <c:spPr>
            <a:ln w="28575" cap="rnd">
              <a:solidFill>
                <a:schemeClr val="accent4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circle"/>
              <c:size val="6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1280-4E87-BFFD-7470973331C5}"/>
              </c:ext>
            </c:extLst>
          </c:dPt>
          <c:dLbls>
            <c:dLbl>
              <c:idx val="3"/>
              <c:layout>
                <c:manualLayout>
                  <c:x val="3.6027326301479412E-3"/>
                  <c:y val="-1.0488944074160303E-16"/>
                </c:manualLayout>
              </c:layout>
              <c:tx>
                <c:rich>
                  <a:bodyPr/>
                  <a:lstStyle/>
                  <a:p>
                    <a:fld id="{B8E08B80-9E5C-49D5-AEAF-F924DC289C4B}" type="SERIESNAME">
                      <a:rPr lang="ko-KR" altLang="en-US" smtClean="0"/>
                      <a:pPr/>
                      <a:t>[계열 이름]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1280-4E87-BFFD-7470973331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월</c:v>
                </c:pt>
                <c:pt idx="1">
                  <c:v>화</c:v>
                </c:pt>
                <c:pt idx="2">
                  <c:v>수</c:v>
                </c:pt>
                <c:pt idx="3">
                  <c:v>목</c:v>
                </c:pt>
                <c:pt idx="4">
                  <c:v>금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36</c:v>
                </c:pt>
                <c:pt idx="1">
                  <c:v>53</c:v>
                </c:pt>
                <c:pt idx="2">
                  <c:v>48</c:v>
                </c:pt>
                <c:pt idx="3">
                  <c:v>77</c:v>
                </c:pt>
                <c:pt idx="4">
                  <c:v>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1280-4E87-BFFD-7470973331C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간편식</c:v>
                </c:pt>
              </c:strCache>
            </c:strRef>
          </c:tx>
          <c:spPr>
            <a:ln w="28575" cap="rnd">
              <a:solidFill>
                <a:schemeClr val="accent6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dPt>
            <c:idx val="4"/>
            <c:marker>
              <c:symbol val="circle"/>
              <c:size val="6"/>
              <c:spPr>
                <a:solidFill>
                  <a:srgbClr val="92D05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1280-4E87-BFFD-7470973331C5}"/>
              </c:ext>
            </c:extLst>
          </c:dPt>
          <c:dLbls>
            <c:dLbl>
              <c:idx val="4"/>
              <c:layout>
                <c:manualLayout>
                  <c:x val="-5.4090855354370346E-2"/>
                  <c:y val="-7.1040437203889945E-2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b="1" dirty="0" err="1"/>
                      <a:t>간편식</a:t>
                    </a:r>
                    <a:endParaRPr lang="ko-KR" altLang="en-US" b="1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1280-4E87-BFFD-7470973331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월</c:v>
                </c:pt>
                <c:pt idx="1">
                  <c:v>화</c:v>
                </c:pt>
                <c:pt idx="2">
                  <c:v>수</c:v>
                </c:pt>
                <c:pt idx="3">
                  <c:v>목</c:v>
                </c:pt>
                <c:pt idx="4">
                  <c:v>금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452</c:v>
                </c:pt>
                <c:pt idx="1">
                  <c:v>423</c:v>
                </c:pt>
                <c:pt idx="2">
                  <c:v>416</c:v>
                </c:pt>
                <c:pt idx="3">
                  <c:v>282</c:v>
                </c:pt>
                <c:pt idx="4">
                  <c:v>530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1280-4E87-BFFD-7470973331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21127152"/>
        <c:axId val="2120255024"/>
      </c:lineChart>
      <c:catAx>
        <c:axId val="212112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0255024"/>
        <c:crosses val="autoZero"/>
        <c:auto val="1"/>
        <c:lblAlgn val="ctr"/>
        <c:lblOffset val="100"/>
        <c:noMultiLvlLbl val="0"/>
      </c:catAx>
      <c:valAx>
        <c:axId val="2120255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2112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C3748-C4AC-44A5-9EAD-F7F4C897B057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F23B4-E1A8-45AB-B5DA-0E9F51167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06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irlefanzski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irlefanzski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organic-food-store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Ashley Winkler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F23B4-E1A8-45AB-B5DA-0E9F511675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70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F23B4-E1A8-45AB-B5DA-0E9F511675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24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042690" latinLnBrk="0">
              <a:lnSpc>
                <a:spcPct val="200000"/>
              </a:lnSpc>
              <a:buClr>
                <a:srgbClr val="000000"/>
              </a:buClr>
              <a:defRPr/>
            </a:pPr>
            <a:r>
              <a:rPr lang="en-US" altLang="ko-KR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VIP</a:t>
            </a:r>
            <a:r>
              <a:rPr lang="ko-KR" altLang="en-US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회원 예측 모델 개발 </a:t>
            </a:r>
            <a:endParaRPr lang="en-US" altLang="ko-KR" sz="1800" b="1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defTabSz="1042690" latinLnBrk="0">
              <a:lnSpc>
                <a:spcPct val="200000"/>
              </a:lnSpc>
              <a:buClr>
                <a:srgbClr val="000000"/>
              </a:buClr>
              <a:defRPr/>
            </a:pPr>
            <a:r>
              <a:rPr lang="en-US" altLang="ko-KR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=&gt; </a:t>
            </a:r>
            <a:r>
              <a:rPr lang="ko-KR" altLang="en-US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정확도와 </a:t>
            </a:r>
            <a:r>
              <a:rPr lang="en-US" altLang="ko-KR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F1</a:t>
            </a:r>
            <a:r>
              <a:rPr lang="ko-KR" altLang="en-US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Score</a:t>
            </a:r>
            <a:r>
              <a:rPr lang="ko-KR" altLang="en-US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성능이 가장 좋은 </a:t>
            </a:r>
            <a:r>
              <a:rPr lang="en-US" altLang="ko-KR" sz="1800" b="1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DecisionTree</a:t>
            </a:r>
            <a:r>
              <a:rPr lang="en-US" altLang="ko-KR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모델을 선정</a:t>
            </a:r>
            <a:endParaRPr lang="en-US" altLang="ko-KR" sz="1800" b="1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289921" defTabSz="1042690" latinLnBrk="0">
              <a:lnSpc>
                <a:spcPct val="150000"/>
              </a:lnSpc>
              <a:buClr>
                <a:srgbClr val="000000"/>
              </a:buClr>
              <a:defRPr/>
            </a:pPr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Test Precision 0.940, Test Recall 0.987</a:t>
            </a:r>
          </a:p>
          <a:p>
            <a:pPr marL="289921" defTabSz="1042690" latinLnBrk="0">
              <a:lnSpc>
                <a:spcPct val="150000"/>
              </a:lnSpc>
              <a:buClr>
                <a:srgbClr val="000000"/>
              </a:buClr>
              <a:defRPr/>
            </a:pPr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Test F1 score 0.942 </a:t>
            </a:r>
            <a:r>
              <a:rPr lang="ko-KR" altLang="en-US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 </a:t>
            </a:r>
            <a:r>
              <a:rPr lang="en-US" altLang="ko-KR" sz="14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DecisionTree</a:t>
            </a:r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모델의 성능이 </a:t>
            </a:r>
            <a:r>
              <a:rPr lang="ko-KR" altLang="en-US" sz="14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뛰어난다고</a:t>
            </a:r>
            <a:r>
              <a:rPr lang="ko-KR" altLang="en-US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판단</a:t>
            </a:r>
            <a:endParaRPr lang="en-US" altLang="ko-KR" sz="140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defTabSz="1042690" latinLnBrk="0">
              <a:lnSpc>
                <a:spcPct val="200000"/>
              </a:lnSpc>
              <a:buClr>
                <a:srgbClr val="000000"/>
              </a:buClr>
              <a:defRPr/>
            </a:pPr>
            <a:endParaRPr lang="en-US" altLang="ko-KR" sz="1400" b="1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defTabSz="1042690" latinLnBrk="0">
              <a:lnSpc>
                <a:spcPct val="200000"/>
              </a:lnSpc>
              <a:buClr>
                <a:srgbClr val="000000"/>
              </a:buClr>
              <a:defRPr/>
            </a:pPr>
            <a:endParaRPr lang="en-US" altLang="ko-KR" sz="1400" b="1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defTabSz="1042690" latinLnBrk="0">
              <a:lnSpc>
                <a:spcPct val="200000"/>
              </a:lnSpc>
              <a:buClr>
                <a:srgbClr val="000000"/>
              </a:buClr>
              <a:defRPr/>
            </a:pPr>
            <a:r>
              <a:rPr lang="ko-KR" altLang="en-US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불량 회원 예측 모델 개발 </a:t>
            </a:r>
            <a:endParaRPr lang="en-US" altLang="ko-KR" sz="1400" b="1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defTabSz="1042690" latinLnBrk="0">
              <a:lnSpc>
                <a:spcPct val="200000"/>
              </a:lnSpc>
              <a:buClr>
                <a:srgbClr val="000000"/>
              </a:buClr>
              <a:defRPr/>
            </a:pPr>
            <a:r>
              <a:rPr lang="en-US" altLang="ko-KR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=&gt; </a:t>
            </a:r>
            <a:r>
              <a:rPr lang="ko-KR" altLang="en-US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정확도와 </a:t>
            </a:r>
            <a:r>
              <a:rPr lang="en-US" altLang="ko-KR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F1</a:t>
            </a:r>
            <a:r>
              <a:rPr lang="ko-KR" altLang="en-US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Score</a:t>
            </a:r>
            <a:r>
              <a:rPr lang="ko-KR" altLang="en-US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성능이 좋은 </a:t>
            </a:r>
            <a:r>
              <a:rPr lang="en-US" altLang="ko-KR" sz="1400" b="1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DecisionTree</a:t>
            </a:r>
            <a:r>
              <a:rPr lang="en-US" altLang="ko-KR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모델을 선정</a:t>
            </a:r>
            <a:endParaRPr lang="en-US" altLang="ko-KR" sz="1400" b="1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289921" defTabSz="1042690" latinLnBrk="0">
              <a:lnSpc>
                <a:spcPct val="150000"/>
              </a:lnSpc>
              <a:buClr>
                <a:srgbClr val="000000"/>
              </a:buClr>
              <a:defRPr/>
            </a:pPr>
            <a:r>
              <a:rPr lang="en-US" altLang="ko-KR" sz="11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XGBoost</a:t>
            </a:r>
            <a:r>
              <a:rPr lang="en-US" altLang="ko-KR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의 </a:t>
            </a:r>
            <a:r>
              <a:rPr lang="en-US" altLang="ko-KR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Test F1 score </a:t>
            </a:r>
            <a:r>
              <a:rPr lang="ko-KR" altLang="en-US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성능이 가장 좋지만 주소지 변수에만 연관성을 보이므로</a:t>
            </a:r>
            <a:br>
              <a:rPr lang="en-US" altLang="ko-KR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</a:br>
            <a:r>
              <a:rPr lang="ko-KR" altLang="en-US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결혼</a:t>
            </a:r>
            <a:r>
              <a:rPr lang="en-US" altLang="ko-KR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altLang="ko-KR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 등 다양한 인자를 가진 </a:t>
            </a:r>
            <a:r>
              <a:rPr lang="en-US" altLang="ko-KR" sz="11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DecisionTree</a:t>
            </a:r>
            <a:r>
              <a:rPr lang="en-US" altLang="ko-KR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모델의 성능이 뛰어나다고 판단</a:t>
            </a:r>
            <a:endParaRPr lang="en-US" altLang="ko-KR" sz="105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F23B4-E1A8-45AB-B5DA-0E9F511675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00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추천 시스템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을 개발하여 고객의 </a:t>
            </a:r>
            <a:r>
              <a:rPr lang="ko-KR" altLang="en-US" sz="1600" dirty="0"/>
              <a:t>재구매율을 높여 기존 고객 유지하고 신규 고객의 구매를 유도해 매출 증대</a:t>
            </a:r>
            <a:br>
              <a:rPr lang="en-US" altLang="ko-KR" sz="1600" dirty="0"/>
            </a:b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구매 횟수가 높은 상품을 도출하고 해당 제품과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함께 사는 제품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 함께 구매할 확률을 파악한 결과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유의미하다고 판단하여 이를 활용한 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추천 시스템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 개발이 필요  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</a:br>
            <a:r>
              <a:rPr lang="ko-KR" altLang="en-US" sz="2400" dirty="0"/>
              <a:t>사람들이 함께 구매하는 상품을 추천하여</a:t>
            </a:r>
            <a:endParaRPr lang="en-US" altLang="ko-KR" sz="2400" dirty="0"/>
          </a:p>
          <a:p>
            <a:r>
              <a:rPr lang="ko-KR" altLang="en-US" sz="2400" dirty="0"/>
              <a:t>고객들에게 더 높은 만족도를 제공하고</a:t>
            </a:r>
            <a:endParaRPr lang="en-US" altLang="ko-KR" sz="2400" dirty="0"/>
          </a:p>
          <a:p>
            <a:r>
              <a:rPr lang="ko-KR" altLang="en-US" sz="2400" dirty="0"/>
              <a:t>매출 증대와 기존 고객 유지</a:t>
            </a:r>
            <a:r>
              <a:rPr lang="en-US" altLang="ko-KR" sz="2400" dirty="0"/>
              <a:t>, </a:t>
            </a:r>
            <a:r>
              <a:rPr lang="ko-KR" altLang="en-US" sz="2400" dirty="0"/>
              <a:t>신규고객 유치</a:t>
            </a:r>
            <a:endParaRPr lang="en-US" altLang="ko-KR" sz="2400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/>
          </a:p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F23B4-E1A8-45AB-B5DA-0E9F511675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33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042690" latinLnBrk="0">
              <a:lnSpc>
                <a:spcPct val="200000"/>
              </a:lnSpc>
              <a:buClr>
                <a:srgbClr val="000000"/>
              </a:buClr>
              <a:defRPr/>
            </a:pPr>
            <a:r>
              <a:rPr lang="en-US" altLang="ko-KR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VIP</a:t>
            </a:r>
            <a:r>
              <a:rPr lang="ko-KR" altLang="en-US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회원 예측 모델 개발 </a:t>
            </a:r>
            <a:endParaRPr lang="en-US" altLang="ko-KR" sz="1800" b="1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defTabSz="1042690" latinLnBrk="0">
              <a:lnSpc>
                <a:spcPct val="200000"/>
              </a:lnSpc>
              <a:buClr>
                <a:srgbClr val="000000"/>
              </a:buClr>
              <a:defRPr/>
            </a:pPr>
            <a:r>
              <a:rPr lang="en-US" altLang="ko-KR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=&gt; </a:t>
            </a:r>
            <a:r>
              <a:rPr lang="ko-KR" altLang="en-US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정확도와 </a:t>
            </a:r>
            <a:r>
              <a:rPr lang="en-US" altLang="ko-KR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F1</a:t>
            </a:r>
            <a:r>
              <a:rPr lang="ko-KR" altLang="en-US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Score</a:t>
            </a:r>
            <a:r>
              <a:rPr lang="ko-KR" altLang="en-US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성능이 가장 좋은 </a:t>
            </a:r>
            <a:r>
              <a:rPr lang="en-US" altLang="ko-KR" sz="1800" b="1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DecisionTree</a:t>
            </a:r>
            <a:r>
              <a:rPr lang="en-US" altLang="ko-KR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모델을 선정</a:t>
            </a:r>
            <a:endParaRPr lang="en-US" altLang="ko-KR" sz="1800" b="1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289921" defTabSz="1042690" latinLnBrk="0">
              <a:lnSpc>
                <a:spcPct val="150000"/>
              </a:lnSpc>
              <a:buClr>
                <a:srgbClr val="000000"/>
              </a:buClr>
              <a:defRPr/>
            </a:pPr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Test Precision 0.940, Test Recall 0.987</a:t>
            </a:r>
          </a:p>
          <a:p>
            <a:pPr marL="289921" defTabSz="1042690" latinLnBrk="0">
              <a:lnSpc>
                <a:spcPct val="150000"/>
              </a:lnSpc>
              <a:buClr>
                <a:srgbClr val="000000"/>
              </a:buClr>
              <a:defRPr/>
            </a:pPr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Test F1 score 0.942 </a:t>
            </a:r>
            <a:r>
              <a:rPr lang="ko-KR" altLang="en-US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 </a:t>
            </a:r>
            <a:r>
              <a:rPr lang="en-US" altLang="ko-KR" sz="14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DecisionTree</a:t>
            </a:r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모델의 성능이 </a:t>
            </a:r>
            <a:r>
              <a:rPr lang="ko-KR" altLang="en-US" sz="14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뛰어난다고</a:t>
            </a:r>
            <a:r>
              <a:rPr lang="ko-KR" altLang="en-US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판단</a:t>
            </a:r>
            <a:endParaRPr lang="en-US" altLang="ko-KR" sz="140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defTabSz="1042690" latinLnBrk="0">
              <a:lnSpc>
                <a:spcPct val="200000"/>
              </a:lnSpc>
              <a:buClr>
                <a:srgbClr val="000000"/>
              </a:buClr>
              <a:defRPr/>
            </a:pPr>
            <a:endParaRPr lang="en-US" altLang="ko-KR" sz="1400" b="1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defTabSz="1042690" latinLnBrk="0">
              <a:lnSpc>
                <a:spcPct val="200000"/>
              </a:lnSpc>
              <a:buClr>
                <a:srgbClr val="000000"/>
              </a:buClr>
              <a:defRPr/>
            </a:pPr>
            <a:endParaRPr lang="en-US" altLang="ko-KR" sz="1400" b="1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defTabSz="1042690" latinLnBrk="0">
              <a:lnSpc>
                <a:spcPct val="200000"/>
              </a:lnSpc>
              <a:buClr>
                <a:srgbClr val="000000"/>
              </a:buClr>
              <a:defRPr/>
            </a:pPr>
            <a:r>
              <a:rPr lang="ko-KR" altLang="en-US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불량 회원 예측 모델 개발 </a:t>
            </a:r>
            <a:endParaRPr lang="en-US" altLang="ko-KR" sz="1400" b="1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defTabSz="1042690" latinLnBrk="0">
              <a:lnSpc>
                <a:spcPct val="200000"/>
              </a:lnSpc>
              <a:buClr>
                <a:srgbClr val="000000"/>
              </a:buClr>
              <a:defRPr/>
            </a:pPr>
            <a:r>
              <a:rPr lang="en-US" altLang="ko-KR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=&gt; </a:t>
            </a:r>
            <a:r>
              <a:rPr lang="ko-KR" altLang="en-US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정확도와 </a:t>
            </a:r>
            <a:r>
              <a:rPr lang="en-US" altLang="ko-KR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F1</a:t>
            </a:r>
            <a:r>
              <a:rPr lang="ko-KR" altLang="en-US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Score</a:t>
            </a:r>
            <a:r>
              <a:rPr lang="ko-KR" altLang="en-US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성능이 좋은 </a:t>
            </a:r>
            <a:r>
              <a:rPr lang="en-US" altLang="ko-KR" sz="1400" b="1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DecisionTree</a:t>
            </a:r>
            <a:r>
              <a:rPr lang="en-US" altLang="ko-KR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모델을 선정</a:t>
            </a:r>
            <a:endParaRPr lang="en-US" altLang="ko-KR" sz="1400" b="1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289921" defTabSz="1042690" latinLnBrk="0">
              <a:lnSpc>
                <a:spcPct val="150000"/>
              </a:lnSpc>
              <a:buClr>
                <a:srgbClr val="000000"/>
              </a:buClr>
              <a:defRPr/>
            </a:pPr>
            <a:r>
              <a:rPr lang="en-US" altLang="ko-KR" sz="11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XGBoost</a:t>
            </a:r>
            <a:r>
              <a:rPr lang="en-US" altLang="ko-KR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의 </a:t>
            </a:r>
            <a:r>
              <a:rPr lang="en-US" altLang="ko-KR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Test F1 score </a:t>
            </a:r>
            <a:r>
              <a:rPr lang="ko-KR" altLang="en-US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성능이 가장 좋지만 주소지 변수에만 연관성을 보이므로</a:t>
            </a:r>
            <a:br>
              <a:rPr lang="en-US" altLang="ko-KR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</a:br>
            <a:r>
              <a:rPr lang="ko-KR" altLang="en-US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결혼</a:t>
            </a:r>
            <a:r>
              <a:rPr lang="en-US" altLang="ko-KR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altLang="ko-KR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 등 다양한 인자를 가진 </a:t>
            </a:r>
            <a:r>
              <a:rPr lang="en-US" altLang="ko-KR" sz="11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DecisionTree</a:t>
            </a:r>
            <a:r>
              <a:rPr lang="en-US" altLang="ko-KR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모델의 성능이 뛰어나다고 판단</a:t>
            </a:r>
            <a:endParaRPr lang="en-US" altLang="ko-KR" sz="105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F23B4-E1A8-45AB-B5DA-0E9F511675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38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1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F23B4-E1A8-45AB-B5DA-0E9F511675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21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1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F23B4-E1A8-45AB-B5DA-0E9F511675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3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1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F23B4-E1A8-45AB-B5DA-0E9F511675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59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1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F23B4-E1A8-45AB-B5DA-0E9F511675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54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1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F23B4-E1A8-45AB-B5DA-0E9F511675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1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Ashley Winkler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F23B4-E1A8-45AB-B5DA-0E9F511675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5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F23B4-E1A8-45AB-B5DA-0E9F511675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44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1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F23B4-E1A8-45AB-B5DA-0E9F511675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06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1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F23B4-E1A8-45AB-B5DA-0E9F511675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4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1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F23B4-E1A8-45AB-B5DA-0E9F511675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35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1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F23B4-E1A8-45AB-B5DA-0E9F511675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88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1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F23B4-E1A8-45AB-B5DA-0E9F511675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20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042690" latinLnBrk="0">
              <a:lnSpc>
                <a:spcPct val="200000"/>
              </a:lnSpc>
              <a:buClr>
                <a:srgbClr val="000000"/>
              </a:buClr>
              <a:defRPr/>
            </a:pPr>
            <a:r>
              <a:rPr lang="en-US" altLang="ko-KR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VIP</a:t>
            </a:r>
            <a:r>
              <a:rPr lang="ko-KR" altLang="en-US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회원 예측 모델 개발 </a:t>
            </a:r>
            <a:endParaRPr lang="en-US" altLang="ko-KR" sz="1800" b="1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defTabSz="1042690" latinLnBrk="0">
              <a:lnSpc>
                <a:spcPct val="200000"/>
              </a:lnSpc>
              <a:buClr>
                <a:srgbClr val="000000"/>
              </a:buClr>
              <a:defRPr/>
            </a:pPr>
            <a:r>
              <a:rPr lang="en-US" altLang="ko-KR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=&gt; </a:t>
            </a:r>
            <a:r>
              <a:rPr lang="ko-KR" altLang="en-US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정확도와 </a:t>
            </a:r>
            <a:r>
              <a:rPr lang="en-US" altLang="ko-KR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F1</a:t>
            </a:r>
            <a:r>
              <a:rPr lang="ko-KR" altLang="en-US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Score</a:t>
            </a:r>
            <a:r>
              <a:rPr lang="ko-KR" altLang="en-US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성능이 가장 좋은 </a:t>
            </a:r>
            <a:r>
              <a:rPr lang="en-US" altLang="ko-KR" sz="1800" b="1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DecisionTree</a:t>
            </a:r>
            <a:r>
              <a:rPr lang="en-US" altLang="ko-KR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18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모델을 선정</a:t>
            </a:r>
            <a:endParaRPr lang="en-US" altLang="ko-KR" sz="1800" b="1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289921" defTabSz="1042690" latinLnBrk="0">
              <a:lnSpc>
                <a:spcPct val="150000"/>
              </a:lnSpc>
              <a:buClr>
                <a:srgbClr val="000000"/>
              </a:buClr>
              <a:defRPr/>
            </a:pPr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Test Precision 0.940, Test Recall 0.987</a:t>
            </a:r>
          </a:p>
          <a:p>
            <a:pPr marL="289921" defTabSz="1042690" latinLnBrk="0">
              <a:lnSpc>
                <a:spcPct val="150000"/>
              </a:lnSpc>
              <a:buClr>
                <a:srgbClr val="000000"/>
              </a:buClr>
              <a:defRPr/>
            </a:pPr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Test F1 score 0.942 </a:t>
            </a:r>
            <a:r>
              <a:rPr lang="ko-KR" altLang="en-US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 </a:t>
            </a:r>
            <a:r>
              <a:rPr lang="en-US" altLang="ko-KR" sz="14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DecisionTree</a:t>
            </a:r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모델의 성능이 </a:t>
            </a:r>
            <a:r>
              <a:rPr lang="ko-KR" altLang="en-US" sz="14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뛰어난다고</a:t>
            </a:r>
            <a:r>
              <a:rPr lang="ko-KR" altLang="en-US" sz="14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판단</a:t>
            </a:r>
            <a:endParaRPr lang="en-US" altLang="ko-KR" sz="140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defTabSz="1042690" latinLnBrk="0">
              <a:lnSpc>
                <a:spcPct val="200000"/>
              </a:lnSpc>
              <a:buClr>
                <a:srgbClr val="000000"/>
              </a:buClr>
              <a:defRPr/>
            </a:pPr>
            <a:endParaRPr lang="en-US" altLang="ko-KR" sz="1400" b="1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defTabSz="1042690" latinLnBrk="0">
              <a:lnSpc>
                <a:spcPct val="200000"/>
              </a:lnSpc>
              <a:buClr>
                <a:srgbClr val="000000"/>
              </a:buClr>
              <a:defRPr/>
            </a:pPr>
            <a:endParaRPr lang="en-US" altLang="ko-KR" sz="1400" b="1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defTabSz="1042690" latinLnBrk="0">
              <a:lnSpc>
                <a:spcPct val="200000"/>
              </a:lnSpc>
              <a:buClr>
                <a:srgbClr val="000000"/>
              </a:buClr>
              <a:defRPr/>
            </a:pPr>
            <a:r>
              <a:rPr lang="ko-KR" altLang="en-US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불량 회원 예측 모델 개발 </a:t>
            </a:r>
            <a:endParaRPr lang="en-US" altLang="ko-KR" sz="1400" b="1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defTabSz="1042690" latinLnBrk="0">
              <a:lnSpc>
                <a:spcPct val="200000"/>
              </a:lnSpc>
              <a:buClr>
                <a:srgbClr val="000000"/>
              </a:buClr>
              <a:defRPr/>
            </a:pPr>
            <a:r>
              <a:rPr lang="en-US" altLang="ko-KR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=&gt; </a:t>
            </a:r>
            <a:r>
              <a:rPr lang="ko-KR" altLang="en-US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정확도와 </a:t>
            </a:r>
            <a:r>
              <a:rPr lang="en-US" altLang="ko-KR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F1</a:t>
            </a:r>
            <a:r>
              <a:rPr lang="ko-KR" altLang="en-US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Score</a:t>
            </a:r>
            <a:r>
              <a:rPr lang="ko-KR" altLang="en-US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성능이 좋은 </a:t>
            </a:r>
            <a:r>
              <a:rPr lang="en-US" altLang="ko-KR" sz="1400" b="1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DecisionTree</a:t>
            </a:r>
            <a:r>
              <a:rPr lang="en-US" altLang="ko-KR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모델을 선정</a:t>
            </a:r>
            <a:endParaRPr lang="en-US" altLang="ko-KR" sz="1400" b="1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289921" defTabSz="1042690" latinLnBrk="0">
              <a:lnSpc>
                <a:spcPct val="150000"/>
              </a:lnSpc>
              <a:buClr>
                <a:srgbClr val="000000"/>
              </a:buClr>
              <a:defRPr/>
            </a:pPr>
            <a:r>
              <a:rPr lang="en-US" altLang="ko-KR" sz="11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XGBoost</a:t>
            </a:r>
            <a:r>
              <a:rPr lang="en-US" altLang="ko-KR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의 </a:t>
            </a:r>
            <a:r>
              <a:rPr lang="en-US" altLang="ko-KR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Test F1 score </a:t>
            </a:r>
            <a:r>
              <a:rPr lang="ko-KR" altLang="en-US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성능이 가장 좋지만 주소지 변수에만 연관성을 보이므로</a:t>
            </a:r>
            <a:br>
              <a:rPr lang="en-US" altLang="ko-KR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</a:br>
            <a:r>
              <a:rPr lang="ko-KR" altLang="en-US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결혼</a:t>
            </a:r>
            <a:r>
              <a:rPr lang="en-US" altLang="ko-KR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altLang="ko-KR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 등 다양한 인자를 가진 </a:t>
            </a:r>
            <a:r>
              <a:rPr lang="en-US" altLang="ko-KR" sz="11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DecisionTree</a:t>
            </a:r>
            <a:r>
              <a:rPr lang="en-US" altLang="ko-KR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11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모델의 성능이 뛰어나다고 판단</a:t>
            </a:r>
            <a:endParaRPr lang="en-US" altLang="ko-KR" sz="105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F23B4-E1A8-45AB-B5DA-0E9F511675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7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FFA9-1D5F-450A-8267-7FEC327E1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AF75B-8E09-45F8-BEB2-13BA730CF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3" indent="0" algn="ctr">
              <a:buNone/>
              <a:defRPr sz="2000"/>
            </a:lvl2pPr>
            <a:lvl3pPr marL="914367" indent="0" algn="ctr">
              <a:buNone/>
              <a:defRPr sz="1801"/>
            </a:lvl3pPr>
            <a:lvl4pPr marL="1371548" indent="0" algn="ctr">
              <a:buNone/>
              <a:defRPr sz="1600"/>
            </a:lvl4pPr>
            <a:lvl5pPr marL="1828732" indent="0" algn="ctr">
              <a:buNone/>
              <a:defRPr sz="1600"/>
            </a:lvl5pPr>
            <a:lvl6pPr marL="2285915" indent="0" algn="ctr">
              <a:buNone/>
              <a:defRPr sz="1600"/>
            </a:lvl6pPr>
            <a:lvl7pPr marL="2743098" indent="0" algn="ctr">
              <a:buNone/>
              <a:defRPr sz="1600"/>
            </a:lvl7pPr>
            <a:lvl8pPr marL="3200280" indent="0" algn="ctr">
              <a:buNone/>
              <a:defRPr sz="1600"/>
            </a:lvl8pPr>
            <a:lvl9pPr marL="365746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1ED0B-8D30-4A76-8DF6-8AB5E4A7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FD750-AF1C-4FBE-AAE9-87E55EAB6A5E}" type="datetime1">
              <a:rPr lang="en-US" altLang="ko-KR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97ECC-D9C4-4F41-BCA0-6E7803A2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167EB-C327-4521-98E2-FED2C35DE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54DA-E277-4884-8A26-F9B9E3AE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10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A260-5626-4BBC-B2ED-78A63439D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F8A3FD-AF75-40C8-84D9-0B82C3965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34231-0A33-4052-9FB8-2262D5A4C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DF49-0088-4A3D-A219-D40F1E621AC2}" type="datetime1">
              <a:rPr lang="en-US" altLang="ko-KR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FDCC5-A24F-4F84-9D15-A2136754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7C5E5-2B05-476D-8828-E6BE53B1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54DA-E277-4884-8A26-F9B9E3AE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19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6B17B6-C7DE-4B5B-B9AA-E44C94E76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F3E01-BAC1-427D-AC9A-6FC766DF8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E557C-7BCD-4A7A-B00A-209B113EE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B70CC-37BA-4AB1-8A0E-8FA61E64A6EE}" type="datetime1">
              <a:rPr lang="en-US" altLang="ko-KR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F32E-E2AC-4A32-AAE9-62C4C101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DF318-4CA6-4377-83C8-B40BE703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54DA-E277-4884-8A26-F9B9E3AE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2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EF6F-15F0-4BD4-8315-D0C6C2CF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458" y="224895"/>
            <a:ext cx="11263086" cy="876072"/>
          </a:xfrm>
        </p:spPr>
        <p:txBody>
          <a:bodyPr>
            <a:normAutofit/>
          </a:bodyPr>
          <a:lstStyle>
            <a:lvl1pPr algn="ctr">
              <a:defRPr sz="3999">
                <a:latin typeface="Franklin Gothic Medium" panose="020B0603020102020204" pitchFamily="34" charset="0"/>
                <a:cs typeface="Mongolian Baiti" panose="03000500000000000000" pitchFamily="66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C90D3-F33B-4B55-A8DB-38494A0D0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58" y="1596571"/>
            <a:ext cx="11263086" cy="4580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85A8F-5E86-48A3-B7E8-078EBB61F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4457" y="6356354"/>
            <a:ext cx="2743200" cy="365125"/>
          </a:xfrm>
        </p:spPr>
        <p:txBody>
          <a:bodyPr/>
          <a:lstStyle/>
          <a:p>
            <a:fld id="{57A3C36D-4239-4F75-A921-90A441F7EB37}" type="datetime1">
              <a:rPr lang="en-US" altLang="ko-KR" smtClean="0"/>
              <a:t>3/17/2023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5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6DCC-FFAD-4BEC-8CF8-C7B7BEA97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D5E47-80A2-4A47-A5D9-C0E7CFB65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7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5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D2767-C05A-4D88-8D3B-1B43747CF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F5E82-ABE4-4878-82AB-A12238F9AF98}" type="datetime1">
              <a:rPr lang="en-US" altLang="ko-KR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23FCF-0150-4FD7-9A98-20B673A2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92624-9632-4B72-90D0-7E7629A74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89254DA-E277-4884-8A26-F9B9E3AE16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29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3A2D-BCAE-4305-B6FE-C70F2FF2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1C270-0601-465D-9178-DF2FFA372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DCD57-D9AC-4B5C-ADEF-EEB2FE950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AFADD-F1AD-4CA6-8932-17B0F21DB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5AC0C-4FDD-432A-9A3E-B7D80C3CEEEF}" type="datetime1">
              <a:rPr lang="en-US" altLang="ko-KR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11CAA-D7F3-47B8-93F8-E14A4B299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F342E-FC21-4284-8C91-9850C8BAD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54DA-E277-4884-8A26-F9B9E3AE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80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04D2-24A6-4999-932B-EE43199A0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7C43B-07FF-4841-B935-9D23FB425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3" indent="0">
              <a:buNone/>
              <a:defRPr sz="2000" b="1"/>
            </a:lvl2pPr>
            <a:lvl3pPr marL="914367" indent="0">
              <a:buNone/>
              <a:defRPr sz="1801" b="1"/>
            </a:lvl3pPr>
            <a:lvl4pPr marL="1371548" indent="0">
              <a:buNone/>
              <a:defRPr sz="1600" b="1"/>
            </a:lvl4pPr>
            <a:lvl5pPr marL="1828732" indent="0">
              <a:buNone/>
              <a:defRPr sz="1600" b="1"/>
            </a:lvl5pPr>
            <a:lvl6pPr marL="2285915" indent="0">
              <a:buNone/>
              <a:defRPr sz="1600" b="1"/>
            </a:lvl6pPr>
            <a:lvl7pPr marL="2743098" indent="0">
              <a:buNone/>
              <a:defRPr sz="1600" b="1"/>
            </a:lvl7pPr>
            <a:lvl8pPr marL="3200280" indent="0">
              <a:buNone/>
              <a:defRPr sz="1600" b="1"/>
            </a:lvl8pPr>
            <a:lvl9pPr marL="36574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3BE45-BDE0-4932-A342-271D6C1F6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B6E1B3-6254-47C5-9896-F69DA60FED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3" indent="0">
              <a:buNone/>
              <a:defRPr sz="2000" b="1"/>
            </a:lvl2pPr>
            <a:lvl3pPr marL="914367" indent="0">
              <a:buNone/>
              <a:defRPr sz="1801" b="1"/>
            </a:lvl3pPr>
            <a:lvl4pPr marL="1371548" indent="0">
              <a:buNone/>
              <a:defRPr sz="1600" b="1"/>
            </a:lvl4pPr>
            <a:lvl5pPr marL="1828732" indent="0">
              <a:buNone/>
              <a:defRPr sz="1600" b="1"/>
            </a:lvl5pPr>
            <a:lvl6pPr marL="2285915" indent="0">
              <a:buNone/>
              <a:defRPr sz="1600" b="1"/>
            </a:lvl6pPr>
            <a:lvl7pPr marL="2743098" indent="0">
              <a:buNone/>
              <a:defRPr sz="1600" b="1"/>
            </a:lvl7pPr>
            <a:lvl8pPr marL="3200280" indent="0">
              <a:buNone/>
              <a:defRPr sz="1600" b="1"/>
            </a:lvl8pPr>
            <a:lvl9pPr marL="36574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08AF57-4316-462A-A530-2EC61BEB7C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CBDB82-6423-4537-8737-E02561CB3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FE36A-A1C8-4902-8384-2BCEA867A902}" type="datetime1">
              <a:rPr lang="en-US" altLang="ko-KR" smtClean="0"/>
              <a:t>3/17/2023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EBE12-E475-4609-810F-9D2B281AD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8DC0AD-024C-46D2-A109-D2084C32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54DA-E277-4884-8A26-F9B9E3AE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68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E8FFE-6055-4228-B4BE-8D55E735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6A8EE-DC2D-4B87-A72C-E01F18FA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B7E21-A18B-4B4F-AD57-890A89C984B4}" type="datetime1">
              <a:rPr lang="en-US" altLang="ko-KR" smtClean="0"/>
              <a:t>3/17/2023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F152C3-BDEF-41ED-A110-18E02FBA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352ED-500C-4324-B0CA-6A3950A2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54DA-E277-4884-8A26-F9B9E3AE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08A461-B801-4F88-B5FB-3FA8528C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89E60-CFF2-4007-A375-A38977B38279}" type="datetime1">
              <a:rPr lang="en-US" altLang="ko-KR" smtClean="0"/>
              <a:t>3/17/2023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BAC92-8BD7-40ED-A6E3-87A301DBB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29C30-C702-4D31-AB06-5A0EC2F5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54DA-E277-4884-8A26-F9B9E3AE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38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308B-C402-4B55-BCA0-F7CCEC8AA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CEDD8-21DF-4D61-A7FC-60B883CEE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02930C-D72C-48F7-B7B0-0FA9D6332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3" indent="0">
              <a:buNone/>
              <a:defRPr sz="1400"/>
            </a:lvl2pPr>
            <a:lvl3pPr marL="914367" indent="0">
              <a:buNone/>
              <a:defRPr sz="1200"/>
            </a:lvl3pPr>
            <a:lvl4pPr marL="1371548" indent="0">
              <a:buNone/>
              <a:defRPr sz="1000"/>
            </a:lvl4pPr>
            <a:lvl5pPr marL="1828732" indent="0">
              <a:buNone/>
              <a:defRPr sz="1000"/>
            </a:lvl5pPr>
            <a:lvl6pPr marL="2285915" indent="0">
              <a:buNone/>
              <a:defRPr sz="1000"/>
            </a:lvl6pPr>
            <a:lvl7pPr marL="2743098" indent="0">
              <a:buNone/>
              <a:defRPr sz="1000"/>
            </a:lvl7pPr>
            <a:lvl8pPr marL="3200280" indent="0">
              <a:buNone/>
              <a:defRPr sz="1000"/>
            </a:lvl8pPr>
            <a:lvl9pPr marL="365746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E3529-A1BE-4E8B-98EA-DAA63C61D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21193-9A81-4279-ACAD-6C7203F640E2}" type="datetime1">
              <a:rPr lang="en-US" altLang="ko-KR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FDC66-C505-41B8-A5DF-309760289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785A2-0D00-4395-A50B-2E351EBD1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54DA-E277-4884-8A26-F9B9E3AE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2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2A82-D156-46D6-B76E-8C43E8CEA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53C466-D4BB-4FD3-9196-0C683AE13D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3" indent="0">
              <a:buNone/>
              <a:defRPr sz="2799"/>
            </a:lvl2pPr>
            <a:lvl3pPr marL="914367" indent="0">
              <a:buNone/>
              <a:defRPr sz="2400"/>
            </a:lvl3pPr>
            <a:lvl4pPr marL="1371548" indent="0">
              <a:buNone/>
              <a:defRPr sz="2000"/>
            </a:lvl4pPr>
            <a:lvl5pPr marL="1828732" indent="0">
              <a:buNone/>
              <a:defRPr sz="2000"/>
            </a:lvl5pPr>
            <a:lvl6pPr marL="2285915" indent="0">
              <a:buNone/>
              <a:defRPr sz="2000"/>
            </a:lvl6pPr>
            <a:lvl7pPr marL="2743098" indent="0">
              <a:buNone/>
              <a:defRPr sz="2000"/>
            </a:lvl7pPr>
            <a:lvl8pPr marL="3200280" indent="0">
              <a:buNone/>
              <a:defRPr sz="2000"/>
            </a:lvl8pPr>
            <a:lvl9pPr marL="365746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53C3E-EEA2-4796-B763-D9CF7835C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3" indent="0">
              <a:buNone/>
              <a:defRPr sz="1400"/>
            </a:lvl2pPr>
            <a:lvl3pPr marL="914367" indent="0">
              <a:buNone/>
              <a:defRPr sz="1200"/>
            </a:lvl3pPr>
            <a:lvl4pPr marL="1371548" indent="0">
              <a:buNone/>
              <a:defRPr sz="1000"/>
            </a:lvl4pPr>
            <a:lvl5pPr marL="1828732" indent="0">
              <a:buNone/>
              <a:defRPr sz="1000"/>
            </a:lvl5pPr>
            <a:lvl6pPr marL="2285915" indent="0">
              <a:buNone/>
              <a:defRPr sz="1000"/>
            </a:lvl6pPr>
            <a:lvl7pPr marL="2743098" indent="0">
              <a:buNone/>
              <a:defRPr sz="1000"/>
            </a:lvl7pPr>
            <a:lvl8pPr marL="3200280" indent="0">
              <a:buNone/>
              <a:defRPr sz="1000"/>
            </a:lvl8pPr>
            <a:lvl9pPr marL="365746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7F157-3D86-4D30-9228-89D7DCA0D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EE98-2965-4BD2-8A17-30933BF4D8C9}" type="datetime1">
              <a:rPr lang="en-US" altLang="ko-KR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E7971-65D8-41DE-B394-BF2C3426A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1971D-82F0-41E6-B705-B9AD0041A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54DA-E277-4884-8A26-F9B9E3AE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96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41B508-1E48-4ABB-9863-52FD2CD71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1CD0A-6F01-4484-ADBD-1D4B7A0A4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BBF68-DBE8-4F18-8306-E1CAC79E7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21D91-5CCF-492D-9378-341B38E58512}" type="datetime1">
              <a:rPr lang="en-US" altLang="ko-KR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05193-477A-4B44-8E0C-8151467F4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78534-D53D-415C-BB97-56BAE5F96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254DA-E277-4884-8A26-F9B9E3AE1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8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74" indent="-228591" algn="l" defTabSz="914367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7" indent="-228591" algn="l" defTabSz="914367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1" indent="-228591" algn="l" defTabSz="914367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2" indent="-228591" algn="l" defTabSz="914367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5" indent="-228591" algn="l" defTabSz="914367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9" indent="-228591" algn="l" defTabSz="914367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2" indent="-228591" algn="l" defTabSz="914367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55" indent="-228591" algn="l" defTabSz="914367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8" algn="l" defTabSz="91436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2" algn="l" defTabSz="91436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5" algn="l" defTabSz="91436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8" algn="l" defTabSz="91436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0" algn="l" defTabSz="91436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2" algn="l" defTabSz="91436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ariety of fresh produce&#10;&#10;Description automatically generated">
            <a:extLst>
              <a:ext uri="{FF2B5EF4-FFF2-40B4-BE49-F238E27FC236}">
                <a16:creationId xmlns:a16="http://schemas.microsoft.com/office/drawing/2014/main" id="{B877D7D5-EB7F-4708-8AF1-6FBED064F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09" b="25704"/>
          <a:stretch/>
        </p:blipFill>
        <p:spPr>
          <a:xfrm>
            <a:off x="9833" y="-9831"/>
            <a:ext cx="12226958" cy="687766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24D28DF-1063-4D01-9C08-EBBC2A7C578E}"/>
              </a:ext>
            </a:extLst>
          </p:cNvPr>
          <p:cNvSpPr/>
          <p:nvPr/>
        </p:nvSpPr>
        <p:spPr>
          <a:xfrm>
            <a:off x="-1" y="-9832"/>
            <a:ext cx="8959443" cy="6897328"/>
          </a:xfrm>
          <a:custGeom>
            <a:avLst/>
            <a:gdLst>
              <a:gd name="connsiteX0" fmla="*/ 0 w 8929348"/>
              <a:gd name="connsiteY0" fmla="*/ 0 h 6858000"/>
              <a:gd name="connsiteX1" fmla="*/ 8403238 w 8929348"/>
              <a:gd name="connsiteY1" fmla="*/ 0 h 6858000"/>
              <a:gd name="connsiteX2" fmla="*/ 8320621 w 8929348"/>
              <a:gd name="connsiteY2" fmla="*/ 84177 h 6858000"/>
              <a:gd name="connsiteX3" fmla="*/ 7983413 w 8929348"/>
              <a:gd name="connsiteY3" fmla="*/ 743965 h 6858000"/>
              <a:gd name="connsiteX4" fmla="*/ 8927858 w 8929348"/>
              <a:gd name="connsiteY4" fmla="*/ 3577298 h 6858000"/>
              <a:gd name="connsiteX5" fmla="*/ 7718306 w 8929348"/>
              <a:gd name="connsiteY5" fmla="*/ 6427201 h 6858000"/>
              <a:gd name="connsiteX6" fmla="*/ 7770148 w 8929348"/>
              <a:gd name="connsiteY6" fmla="*/ 6700126 h 6858000"/>
              <a:gd name="connsiteX7" fmla="*/ 7894769 w 8929348"/>
              <a:gd name="connsiteY7" fmla="*/ 6858000 h 6858000"/>
              <a:gd name="connsiteX8" fmla="*/ 0 w 8929348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29348" h="6858000">
                <a:moveTo>
                  <a:pt x="0" y="0"/>
                </a:moveTo>
                <a:lnTo>
                  <a:pt x="8403238" y="0"/>
                </a:lnTo>
                <a:lnTo>
                  <a:pt x="8320621" y="84177"/>
                </a:lnTo>
                <a:cubicBezTo>
                  <a:pt x="8121488" y="306606"/>
                  <a:pt x="7974437" y="530637"/>
                  <a:pt x="7983413" y="743965"/>
                </a:cubicBezTo>
                <a:cubicBezTo>
                  <a:pt x="8019312" y="1597276"/>
                  <a:pt x="8972044" y="2630093"/>
                  <a:pt x="8927858" y="3577298"/>
                </a:cubicBezTo>
                <a:cubicBezTo>
                  <a:pt x="8883671" y="4524504"/>
                  <a:pt x="7845338" y="5676066"/>
                  <a:pt x="7718306" y="6427201"/>
                </a:cubicBezTo>
                <a:cubicBezTo>
                  <a:pt x="7702426" y="6521095"/>
                  <a:pt x="7723827" y="6612092"/>
                  <a:pt x="7770148" y="6700126"/>
                </a:cubicBezTo>
                <a:lnTo>
                  <a:pt x="789476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E5E38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C687CE-3DE7-425E-9195-61788514D082}"/>
              </a:ext>
            </a:extLst>
          </p:cNvPr>
          <p:cNvSpPr/>
          <p:nvPr/>
        </p:nvSpPr>
        <p:spPr>
          <a:xfrm>
            <a:off x="-1" y="-609600"/>
            <a:ext cx="391887" cy="391887"/>
          </a:xfrm>
          <a:prstGeom prst="ellipse">
            <a:avLst/>
          </a:prstGeom>
          <a:solidFill>
            <a:srgbClr val="5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9F695E-05D9-4FE8-94FC-239C1AF41356}"/>
              </a:ext>
            </a:extLst>
          </p:cNvPr>
          <p:cNvSpPr/>
          <p:nvPr/>
        </p:nvSpPr>
        <p:spPr>
          <a:xfrm>
            <a:off x="627742" y="-609600"/>
            <a:ext cx="391887" cy="391887"/>
          </a:xfrm>
          <a:prstGeom prst="ellipse">
            <a:avLst/>
          </a:prstGeom>
          <a:solidFill>
            <a:srgbClr val="5E8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BB6464-DEC4-4667-85B0-4A494CF816D7}"/>
              </a:ext>
            </a:extLst>
          </p:cNvPr>
          <p:cNvSpPr txBox="1"/>
          <p:nvPr/>
        </p:nvSpPr>
        <p:spPr>
          <a:xfrm>
            <a:off x="928187" y="1827427"/>
            <a:ext cx="5381170" cy="17234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Mongolian Baiti" panose="03000500000000000000" pitchFamily="66" charset="0"/>
              </a:rPr>
              <a:t>친환경 제품에 대한 고객 맞춤형 서비스 </a:t>
            </a:r>
            <a:r>
              <a:rPr lang="ko-KR" altLang="en-US" sz="3999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Mongolian Baiti" panose="03000500000000000000" pitchFamily="66" charset="0"/>
              </a:rPr>
              <a:t>개발로</a:t>
            </a:r>
            <a:endParaRPr lang="en-US" altLang="ko-KR" sz="36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  <a:cs typeface="Mongolian Baiti" panose="03000500000000000000" pitchFamily="66" charset="0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Mongolian Baiti" panose="03000500000000000000" pitchFamily="66" charset="0"/>
              </a:rPr>
              <a:t>수익성 증대 </a:t>
            </a:r>
            <a:endParaRPr lang="en-US" sz="36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  <a:cs typeface="Mongolian Baiti" panose="030005000000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69293C-F762-4869-BDDB-B543CA2DC625}"/>
              </a:ext>
            </a:extLst>
          </p:cNvPr>
          <p:cNvSpPr txBox="1"/>
          <p:nvPr/>
        </p:nvSpPr>
        <p:spPr>
          <a:xfrm>
            <a:off x="928188" y="4806227"/>
            <a:ext cx="1538654" cy="33855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2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B</a:t>
            </a:r>
            <a:r>
              <a:rPr lang="en-US" altLang="ko-KR" sz="22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4</a:t>
            </a:r>
            <a:r>
              <a:rPr lang="ko-KR" altLang="en-US" sz="2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조 </a:t>
            </a:r>
            <a:endParaRPr lang="en-US" sz="2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0A5E54B-08B9-4840-984F-7F065ED0B48B}"/>
              </a:ext>
            </a:extLst>
          </p:cNvPr>
          <p:cNvSpPr/>
          <p:nvPr/>
        </p:nvSpPr>
        <p:spPr>
          <a:xfrm>
            <a:off x="1255485" y="-609600"/>
            <a:ext cx="391887" cy="391887"/>
          </a:xfrm>
          <a:prstGeom prst="ellipse">
            <a:avLst/>
          </a:prstGeom>
          <a:solidFill>
            <a:srgbClr val="93C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836C1-B13A-0024-5A78-2508E64FD506}"/>
              </a:ext>
            </a:extLst>
          </p:cNvPr>
          <p:cNvSpPr txBox="1"/>
          <p:nvPr/>
        </p:nvSpPr>
        <p:spPr>
          <a:xfrm>
            <a:off x="928188" y="1342985"/>
            <a:ext cx="5076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POSCO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청년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AI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Big Data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아카데미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21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39CF-F4D1-D24E-877B-063A25F59354}"/>
              </a:ext>
            </a:extLst>
          </p:cNvPr>
          <p:cNvSpPr txBox="1"/>
          <p:nvPr/>
        </p:nvSpPr>
        <p:spPr>
          <a:xfrm>
            <a:off x="928187" y="5191953"/>
            <a:ext cx="527762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 </a:t>
            </a:r>
            <a:r>
              <a:rPr lang="ko-KR" altLang="en-US" sz="16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정자현</a:t>
            </a:r>
            <a:r>
              <a:rPr lang="en-US" altLang="ko-KR" sz="16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 </a:t>
            </a:r>
            <a:r>
              <a:rPr lang="ko-KR" altLang="en-US" sz="16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권혁준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 </a:t>
            </a:r>
            <a:r>
              <a:rPr lang="ko-KR" altLang="en-US" sz="16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김보빈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염소연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 </a:t>
            </a:r>
            <a:r>
              <a:rPr lang="ko-KR" altLang="en-US" sz="16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이기문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이수진 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정진호 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1EA48B-F6B6-017C-01A6-D774ABAADF1D}"/>
              </a:ext>
            </a:extLst>
          </p:cNvPr>
          <p:cNvSpPr txBox="1"/>
          <p:nvPr/>
        </p:nvSpPr>
        <p:spPr>
          <a:xfrm>
            <a:off x="928188" y="4085002"/>
            <a:ext cx="1538654" cy="27712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801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2023. 3. 17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BBC67B-6521-B9EA-E8E8-4D12EAA6E902}"/>
              </a:ext>
            </a:extLst>
          </p:cNvPr>
          <p:cNvSpPr/>
          <p:nvPr/>
        </p:nvSpPr>
        <p:spPr>
          <a:xfrm flipV="1">
            <a:off x="928187" y="3890981"/>
            <a:ext cx="2621280" cy="45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15D80C-8DE8-2C06-936E-F9BD84FF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54DA-E277-4884-8A26-F9B9E3AE16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5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E70BE7FF-2E1C-2660-A6B9-4A0238FD651B}"/>
              </a:ext>
            </a:extLst>
          </p:cNvPr>
          <p:cNvSpPr/>
          <p:nvPr/>
        </p:nvSpPr>
        <p:spPr>
          <a:xfrm>
            <a:off x="925805" y="4493840"/>
            <a:ext cx="10323384" cy="1924960"/>
          </a:xfrm>
          <a:prstGeom prst="roundRect">
            <a:avLst>
              <a:gd name="adj" fmla="val 819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7A17A3D-217F-E9AF-3100-480B12C974AA}"/>
              </a:ext>
            </a:extLst>
          </p:cNvPr>
          <p:cNvSpPr/>
          <p:nvPr/>
        </p:nvSpPr>
        <p:spPr>
          <a:xfrm>
            <a:off x="976605" y="1722377"/>
            <a:ext cx="4391252" cy="1872195"/>
          </a:xfrm>
          <a:prstGeom prst="roundRect">
            <a:avLst>
              <a:gd name="adj" fmla="val 819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93A68EC-DB2B-D1AB-6BA0-E755BDF9B1B8}"/>
              </a:ext>
            </a:extLst>
          </p:cNvPr>
          <p:cNvGrpSpPr/>
          <p:nvPr/>
        </p:nvGrpSpPr>
        <p:grpSpPr>
          <a:xfrm>
            <a:off x="1111220" y="1830258"/>
            <a:ext cx="4411346" cy="1872195"/>
            <a:chOff x="850999" y="3380030"/>
            <a:chExt cx="5046814" cy="3440811"/>
          </a:xfrm>
          <a:solidFill>
            <a:schemeClr val="bg1">
              <a:lumMod val="95000"/>
            </a:schemeClr>
          </a:solidFill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4E805B-93FF-1C7A-12F7-3416829B1896}"/>
                </a:ext>
              </a:extLst>
            </p:cNvPr>
            <p:cNvSpPr txBox="1"/>
            <p:nvPr/>
          </p:nvSpPr>
          <p:spPr>
            <a:xfrm>
              <a:off x="3857092" y="3517674"/>
              <a:ext cx="1839717" cy="45251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단위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aphicFrame>
          <p:nvGraphicFramePr>
            <p:cNvPr id="60" name="차트 59">
              <a:extLst>
                <a:ext uri="{FF2B5EF4-FFF2-40B4-BE49-F238E27FC236}">
                  <a16:creationId xmlns:a16="http://schemas.microsoft.com/office/drawing/2014/main" id="{90639B90-57A4-EF74-6876-5DA82DD51AC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44402021"/>
                </p:ext>
              </p:extLst>
            </p:nvPr>
          </p:nvGraphicFramePr>
          <p:xfrm>
            <a:off x="850999" y="3380030"/>
            <a:ext cx="5046814" cy="3440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ACD62F8-67A1-FA0C-FB88-C7C54AB6D81D}"/>
              </a:ext>
            </a:extLst>
          </p:cNvPr>
          <p:cNvCxnSpPr>
            <a:cxnSpLocks/>
          </p:cNvCxnSpPr>
          <p:nvPr/>
        </p:nvCxnSpPr>
        <p:spPr>
          <a:xfrm>
            <a:off x="-1" y="588126"/>
            <a:ext cx="12192001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5CC9E54-3335-97B6-3447-89F6DE8521B0}"/>
              </a:ext>
            </a:extLst>
          </p:cNvPr>
          <p:cNvSpPr txBox="1"/>
          <p:nvPr/>
        </p:nvSpPr>
        <p:spPr>
          <a:xfrm>
            <a:off x="127820" y="108154"/>
            <a:ext cx="382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CC4C2D-8AA1-B21F-4A0B-F66299032E6C}"/>
              </a:ext>
            </a:extLst>
          </p:cNvPr>
          <p:cNvSpPr txBox="1"/>
          <p:nvPr/>
        </p:nvSpPr>
        <p:spPr>
          <a:xfrm>
            <a:off x="495851" y="688280"/>
            <a:ext cx="10980170" cy="8268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40" indent="-28574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latin typeface="나눔고딕" pitchFamily="2" charset="-127"/>
                <a:ea typeface="나눔고딕" pitchFamily="2" charset="-127"/>
                <a:cs typeface="+mn-lt"/>
              </a:rPr>
              <a:t>고객의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  <a:cs typeface="+mn-lt"/>
              </a:rPr>
              <a:t> 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  <a:cs typeface="+mn-lt"/>
              </a:rPr>
              <a:t>구매특성 확인결과 첫 </a:t>
            </a:r>
            <a:r>
              <a:rPr lang="ko-KR" altLang="en-US" sz="1600" b="1">
                <a:latin typeface="나눔고딕" pitchFamily="2" charset="-127"/>
                <a:ea typeface="나눔고딕" pitchFamily="2" charset="-127"/>
                <a:cs typeface="+mn-lt"/>
              </a:rPr>
              <a:t>구매 제품 중 빈도가 높은 제품에 </a:t>
            </a:r>
            <a:r>
              <a:rPr lang="ko-KR" altLang="en-US" sz="1700" b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+mn-lt"/>
              </a:rPr>
              <a:t>신규 고객 유치 프로모션</a:t>
            </a:r>
            <a:r>
              <a:rPr lang="ko-KR" altLang="en-US" sz="1600" b="1">
                <a:latin typeface="나눔고딕" pitchFamily="2" charset="-127"/>
                <a:ea typeface="나눔고딕" pitchFamily="2" charset="-127"/>
                <a:cs typeface="+mn-lt"/>
              </a:rPr>
              <a:t>을</a:t>
            </a:r>
            <a:r>
              <a:rPr lang="ko-KR" altLang="en-US" sz="1700" b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+mn-lt"/>
              </a:rPr>
              <a:t> </a:t>
            </a:r>
            <a:r>
              <a:rPr lang="ko-KR" altLang="en-US" sz="1600" b="1">
                <a:latin typeface="나눔고딕" pitchFamily="2" charset="-127"/>
                <a:ea typeface="나눔고딕" pitchFamily="2" charset="-127"/>
                <a:cs typeface="+mn-lt"/>
              </a:rPr>
              <a:t>적용</a:t>
            </a:r>
            <a:endParaRPr lang="en-US" altLang="ko-KR" sz="1600" b="1">
              <a:latin typeface="나눔고딕" pitchFamily="2" charset="-127"/>
              <a:ea typeface="나눔고딕" pitchFamily="2" charset="-127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latin typeface="나눔고딕" pitchFamily="2" charset="-127"/>
                <a:ea typeface="나눔고딕" pitchFamily="2" charset="-127"/>
                <a:cs typeface="+mn-lt"/>
              </a:rPr>
              <a:t>     또한</a:t>
            </a:r>
            <a:r>
              <a:rPr lang="en-US" altLang="ko-KR" sz="1600" b="1">
                <a:latin typeface="나눔고딕" pitchFamily="2" charset="-127"/>
                <a:ea typeface="나눔고딕" pitchFamily="2" charset="-127"/>
                <a:cs typeface="+mn-lt"/>
              </a:rPr>
              <a:t>,</a:t>
            </a:r>
            <a:r>
              <a:rPr lang="ko-KR" altLang="en-US" sz="1600" b="1">
                <a:latin typeface="나눔고딕" pitchFamily="2" charset="-127"/>
                <a:ea typeface="나눔고딕" pitchFamily="2" charset="-127"/>
                <a:cs typeface="+mn-lt"/>
              </a:rPr>
              <a:t> </a:t>
            </a:r>
            <a:r>
              <a:rPr lang="en-US" altLang="ko-KR" sz="1600" b="1">
                <a:latin typeface="나눔고딕" pitchFamily="2" charset="-127"/>
                <a:ea typeface="나눔고딕" pitchFamily="2" charset="-127"/>
                <a:cs typeface="+mn-lt"/>
              </a:rPr>
              <a:t>1</a:t>
            </a:r>
            <a:r>
              <a:rPr lang="ko-KR" altLang="en-US" sz="1600" b="1">
                <a:latin typeface="나눔고딕" pitchFamily="2" charset="-127"/>
                <a:ea typeface="나눔고딕" pitchFamily="2" charset="-127"/>
                <a:cs typeface="+mn-lt"/>
              </a:rPr>
              <a:t>회성 신규 고객을 방지하기 위해 재구매율을 반영한 첫 구매 인기 제품을 내세워 </a:t>
            </a:r>
            <a:r>
              <a:rPr lang="ko-KR" altLang="en-US" sz="1700" b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+mn-lt"/>
              </a:rPr>
              <a:t>고객 이탈율 방지</a:t>
            </a:r>
            <a:r>
              <a:rPr lang="ko-KR" altLang="en-US" sz="1600" b="1">
                <a:latin typeface="나눔고딕" pitchFamily="2" charset="-127"/>
                <a:ea typeface="나눔고딕" pitchFamily="2" charset="-127"/>
                <a:cs typeface="+mn-lt"/>
              </a:rPr>
              <a:t> </a:t>
            </a:r>
            <a:endParaRPr lang="en-US" altLang="ko-KR" sz="1600" b="1" dirty="0">
              <a:latin typeface="나눔고딕" pitchFamily="2" charset="-127"/>
              <a:ea typeface="나눔고딕" pitchFamily="2" charset="-127"/>
              <a:cs typeface="+mn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EBC11B0-6BB7-EE53-DAFB-D5D2865247B6}"/>
              </a:ext>
            </a:extLst>
          </p:cNvPr>
          <p:cNvSpPr txBox="1"/>
          <p:nvPr/>
        </p:nvSpPr>
        <p:spPr>
          <a:xfrm>
            <a:off x="495851" y="3824882"/>
            <a:ext cx="10980170" cy="4548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40" indent="-28574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>
                <a:latin typeface="나눔고딕" pitchFamily="2" charset="-127"/>
                <a:ea typeface="나눔고딕" pitchFamily="2" charset="-127"/>
              </a:rPr>
              <a:t>구매 특성 분석결과 요일별로 인기 품목이 </a:t>
            </a:r>
            <a:r>
              <a:rPr lang="ko-KR" altLang="en-US" sz="1600" b="1">
                <a:solidFill>
                  <a:srgbClr val="1C1C1C"/>
                </a:solidFill>
                <a:latin typeface="나눔고딕" pitchFamily="2" charset="-127"/>
                <a:ea typeface="나눔고딕" pitchFamily="2" charset="-127"/>
              </a:rPr>
              <a:t>상이함에 </a:t>
            </a:r>
            <a:r>
              <a:rPr lang="ko-KR" altLang="en-US" sz="1600" b="1" dirty="0">
                <a:solidFill>
                  <a:srgbClr val="1C1C1C"/>
                </a:solidFill>
                <a:latin typeface="나눔고딕" pitchFamily="2" charset="-127"/>
                <a:ea typeface="나눔고딕" pitchFamily="2" charset="-127"/>
              </a:rPr>
              <a:t>따라 </a:t>
            </a:r>
            <a:r>
              <a:rPr lang="ko-KR" altLang="en-US" sz="1600" b="1" dirty="0" err="1">
                <a:solidFill>
                  <a:srgbClr val="1C1C1C"/>
                </a:solidFill>
                <a:latin typeface="나눔고딕" pitchFamily="2" charset="-127"/>
                <a:ea typeface="나눔고딕" pitchFamily="2" charset="-127"/>
              </a:rPr>
              <a:t>요일별</a:t>
            </a:r>
            <a:r>
              <a:rPr lang="ko-KR" altLang="en-US" sz="1600" b="1" dirty="0">
                <a:solidFill>
                  <a:srgbClr val="1C1C1C"/>
                </a:solidFill>
                <a:latin typeface="나눔고딕" pitchFamily="2" charset="-127"/>
                <a:ea typeface="나눔고딕" pitchFamily="2" charset="-127"/>
              </a:rPr>
              <a:t> 특성 제품에 대한 </a:t>
            </a:r>
            <a:r>
              <a:rPr lang="ko-KR" altLang="en-US" sz="1801" b="1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차별화된 마케팅 프로모션 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활동</a:t>
            </a:r>
            <a:r>
              <a:rPr lang="ko-KR" altLang="en-US" sz="1801" b="1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600" b="1" dirty="0">
                <a:solidFill>
                  <a:srgbClr val="1C1C1C"/>
                </a:solidFill>
                <a:latin typeface="나눔고딕" pitchFamily="2" charset="-127"/>
                <a:ea typeface="나눔고딕" pitchFamily="2" charset="-127"/>
              </a:rPr>
              <a:t>필요</a:t>
            </a:r>
            <a:endParaRPr lang="en-US" altLang="ko-KR" sz="1600" b="1" dirty="0">
              <a:solidFill>
                <a:srgbClr val="374151"/>
              </a:solidFill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104" name="차트 103">
            <a:extLst>
              <a:ext uri="{FF2B5EF4-FFF2-40B4-BE49-F238E27FC236}">
                <a16:creationId xmlns:a16="http://schemas.microsoft.com/office/drawing/2014/main" id="{0F4D6355-008C-8C0B-83AD-9C6F89A3AE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1324279"/>
              </p:ext>
            </p:extLst>
          </p:nvPr>
        </p:nvGraphicFramePr>
        <p:xfrm>
          <a:off x="4439922" y="4497936"/>
          <a:ext cx="6860069" cy="1924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5" name="표 105">
            <a:extLst>
              <a:ext uri="{FF2B5EF4-FFF2-40B4-BE49-F238E27FC236}">
                <a16:creationId xmlns:a16="http://schemas.microsoft.com/office/drawing/2014/main" id="{C2360CD2-4EE2-0538-BB39-15E49BED6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117847"/>
              </p:ext>
            </p:extLst>
          </p:nvPr>
        </p:nvGraphicFramePr>
        <p:xfrm>
          <a:off x="1410726" y="4726075"/>
          <a:ext cx="3108960" cy="15940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198349">
                  <a:extLst>
                    <a:ext uri="{9D8B030D-6E8A-4147-A177-3AD203B41FA5}">
                      <a16:colId xmlns:a16="http://schemas.microsoft.com/office/drawing/2014/main" val="2912347732"/>
                    </a:ext>
                  </a:extLst>
                </a:gridCol>
                <a:gridCol w="1910611">
                  <a:extLst>
                    <a:ext uri="{9D8B030D-6E8A-4147-A177-3AD203B41FA5}">
                      <a16:colId xmlns:a16="http://schemas.microsoft.com/office/drawing/2014/main" val="421667620"/>
                    </a:ext>
                  </a:extLst>
                </a:gridCol>
              </a:tblGrid>
              <a:tr h="318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월</a:t>
                      </a:r>
                      <a:endParaRPr lang="en-US" altLang="ko-KR" sz="1300" dirty="0"/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</a:rPr>
                        <a:t>빵류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 찐빵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</a:rPr>
                        <a:t>소보로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6687123"/>
                  </a:ext>
                </a:extLst>
              </a:tr>
              <a:tr h="318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300" b="1" dirty="0">
                          <a:solidFill>
                            <a:schemeClr val="tx1"/>
                          </a:solidFill>
                        </a:rPr>
                        <a:t>과일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ko-KR" sz="1300" b="1" dirty="0">
                          <a:solidFill>
                            <a:schemeClr val="tx1"/>
                          </a:solidFill>
                        </a:rPr>
                        <a:t>사과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ko-KR" sz="1300" b="1" dirty="0">
                          <a:solidFill>
                            <a:schemeClr val="tx1"/>
                          </a:solidFill>
                        </a:rPr>
                        <a:t> 딸기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2703294"/>
                  </a:ext>
                </a:extLst>
              </a:tr>
              <a:tr h="318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300" b="1" dirty="0">
                          <a:solidFill>
                            <a:schemeClr val="tx1"/>
                          </a:solidFill>
                        </a:rPr>
                        <a:t>고기 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ko-KR" sz="1300" b="1" dirty="0">
                          <a:solidFill>
                            <a:schemeClr val="tx1"/>
                          </a:solidFill>
                        </a:rPr>
                        <a:t>삼겹살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ko-KR" sz="1300" b="1" dirty="0">
                          <a:solidFill>
                            <a:schemeClr val="tx1"/>
                          </a:solidFill>
                        </a:rPr>
                        <a:t> 불고기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9016941"/>
                  </a:ext>
                </a:extLst>
              </a:tr>
              <a:tr h="318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300" b="1" dirty="0">
                          <a:solidFill>
                            <a:schemeClr val="tx1"/>
                          </a:solidFill>
                        </a:rPr>
                        <a:t>떡 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ko-KR" sz="1300" b="1" dirty="0">
                          <a:solidFill>
                            <a:schemeClr val="tx1"/>
                          </a:solidFill>
                        </a:rPr>
                        <a:t>찰떡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ko-KR" sz="1300" b="1" dirty="0">
                          <a:solidFill>
                            <a:schemeClr val="tx1"/>
                          </a:solidFill>
                        </a:rPr>
                        <a:t> 떡볶이 떡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8271216"/>
                  </a:ext>
                </a:extLst>
              </a:tr>
              <a:tr h="318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금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</a:rPr>
                        <a:t>간편식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 라면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ko-KR" sz="1300" b="1" dirty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만두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700" b="1" dirty="0">
                        <a:solidFill>
                          <a:schemeClr val="tx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016203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CB3F0D6-0F40-15E5-395A-224EACCE4BAD}"/>
              </a:ext>
            </a:extLst>
          </p:cNvPr>
          <p:cNvSpPr/>
          <p:nvPr/>
        </p:nvSpPr>
        <p:spPr>
          <a:xfrm>
            <a:off x="2203969" y="1609880"/>
            <a:ext cx="2047470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제품별 첫 구매 빈도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8AFA86-01BD-24B3-4921-454A93BF02EA}"/>
              </a:ext>
            </a:extLst>
          </p:cNvPr>
          <p:cNvSpPr/>
          <p:nvPr/>
        </p:nvSpPr>
        <p:spPr>
          <a:xfrm>
            <a:off x="5026132" y="4387875"/>
            <a:ext cx="2178105" cy="3077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상품 구매 패턴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9DB7A96-8428-1A98-DBE9-DB3EDDC0C4B2}"/>
              </a:ext>
            </a:extLst>
          </p:cNvPr>
          <p:cNvSpPr/>
          <p:nvPr/>
        </p:nvSpPr>
        <p:spPr>
          <a:xfrm>
            <a:off x="5622276" y="1698046"/>
            <a:ext cx="5677715" cy="1872195"/>
          </a:xfrm>
          <a:prstGeom prst="roundRect">
            <a:avLst>
              <a:gd name="adj" fmla="val 819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71BF4349-7E7D-9D36-163C-F44BBB65D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926854"/>
              </p:ext>
            </p:extLst>
          </p:nvPr>
        </p:nvGraphicFramePr>
        <p:xfrm>
          <a:off x="5794142" y="3306952"/>
          <a:ext cx="5289869" cy="35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665">
                  <a:extLst>
                    <a:ext uri="{9D8B030D-6E8A-4147-A177-3AD203B41FA5}">
                      <a16:colId xmlns:a16="http://schemas.microsoft.com/office/drawing/2014/main" val="3410997757"/>
                    </a:ext>
                  </a:extLst>
                </a:gridCol>
                <a:gridCol w="592665">
                  <a:extLst>
                    <a:ext uri="{9D8B030D-6E8A-4147-A177-3AD203B41FA5}">
                      <a16:colId xmlns:a16="http://schemas.microsoft.com/office/drawing/2014/main" val="2644835628"/>
                    </a:ext>
                  </a:extLst>
                </a:gridCol>
                <a:gridCol w="548549">
                  <a:extLst>
                    <a:ext uri="{9D8B030D-6E8A-4147-A177-3AD203B41FA5}">
                      <a16:colId xmlns:a16="http://schemas.microsoft.com/office/drawing/2014/main" val="1663857595"/>
                    </a:ext>
                  </a:extLst>
                </a:gridCol>
                <a:gridCol w="592665">
                  <a:extLst>
                    <a:ext uri="{9D8B030D-6E8A-4147-A177-3AD203B41FA5}">
                      <a16:colId xmlns:a16="http://schemas.microsoft.com/office/drawing/2014/main" val="1975124144"/>
                    </a:ext>
                  </a:extLst>
                </a:gridCol>
                <a:gridCol w="592665">
                  <a:extLst>
                    <a:ext uri="{9D8B030D-6E8A-4147-A177-3AD203B41FA5}">
                      <a16:colId xmlns:a16="http://schemas.microsoft.com/office/drawing/2014/main" val="4232446684"/>
                    </a:ext>
                  </a:extLst>
                </a:gridCol>
                <a:gridCol w="592665">
                  <a:extLst>
                    <a:ext uri="{9D8B030D-6E8A-4147-A177-3AD203B41FA5}">
                      <a16:colId xmlns:a16="http://schemas.microsoft.com/office/drawing/2014/main" val="2643928594"/>
                    </a:ext>
                  </a:extLst>
                </a:gridCol>
                <a:gridCol w="592665">
                  <a:extLst>
                    <a:ext uri="{9D8B030D-6E8A-4147-A177-3AD203B41FA5}">
                      <a16:colId xmlns:a16="http://schemas.microsoft.com/office/drawing/2014/main" val="1171507156"/>
                    </a:ext>
                  </a:extLst>
                </a:gridCol>
                <a:gridCol w="592665">
                  <a:extLst>
                    <a:ext uri="{9D8B030D-6E8A-4147-A177-3AD203B41FA5}">
                      <a16:colId xmlns:a16="http://schemas.microsoft.com/office/drawing/2014/main" val="2150989483"/>
                    </a:ext>
                  </a:extLst>
                </a:gridCol>
                <a:gridCol w="592665">
                  <a:extLst>
                    <a:ext uri="{9D8B030D-6E8A-4147-A177-3AD203B41FA5}">
                      <a16:colId xmlns:a16="http://schemas.microsoft.com/office/drawing/2014/main" val="790120514"/>
                    </a:ext>
                  </a:extLst>
                </a:gridCol>
              </a:tblGrid>
              <a:tr h="350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2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66313" marR="66313" marT="33157" marB="33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3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66313" marR="66313" marT="33157" marB="33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4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66313" marR="66313" marT="33157" marB="33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5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66313" marR="66313" marT="33157" marB="33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6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66313" marR="66313" marT="33157" marB="33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7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66313" marR="66313" marT="33157" marB="33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8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66313" marR="66313" marT="33157" marB="33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9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66313" marR="66313" marT="33157" marB="33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10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66313" marR="66313" marT="33157" marB="33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8124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39491B7-FFBF-2108-E22F-2DDC4D43FDAD}"/>
              </a:ext>
            </a:extLst>
          </p:cNvPr>
          <p:cNvSpPr txBox="1"/>
          <p:nvPr/>
        </p:nvSpPr>
        <p:spPr>
          <a:xfrm>
            <a:off x="5743340" y="2807934"/>
            <a:ext cx="549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60%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284D6F-F970-FAFB-EA0B-C1185E52A8B8}"/>
              </a:ext>
            </a:extLst>
          </p:cNvPr>
          <p:cNvSpPr txBox="1"/>
          <p:nvPr/>
        </p:nvSpPr>
        <p:spPr>
          <a:xfrm>
            <a:off x="6339060" y="2624313"/>
            <a:ext cx="549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80%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4B455F-2815-0D69-F835-8DAA2C5316BB}"/>
              </a:ext>
            </a:extLst>
          </p:cNvPr>
          <p:cNvSpPr txBox="1"/>
          <p:nvPr/>
        </p:nvSpPr>
        <p:spPr>
          <a:xfrm>
            <a:off x="6986646" y="2493239"/>
            <a:ext cx="549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95%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10909-F0B7-E235-7104-FCC898019E6D}"/>
              </a:ext>
            </a:extLst>
          </p:cNvPr>
          <p:cNvSpPr txBox="1"/>
          <p:nvPr/>
        </p:nvSpPr>
        <p:spPr>
          <a:xfrm>
            <a:off x="7561484" y="2571967"/>
            <a:ext cx="549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93%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86904-F504-7EBA-1421-BC4AA39C5D94}"/>
              </a:ext>
            </a:extLst>
          </p:cNvPr>
          <p:cNvSpPr txBox="1"/>
          <p:nvPr/>
        </p:nvSpPr>
        <p:spPr>
          <a:xfrm>
            <a:off x="8114472" y="2380227"/>
            <a:ext cx="6250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>
                <a:latin typeface="나눔고딕" panose="020D0604000000000000" pitchFamily="50" charset="-127"/>
                <a:ea typeface="나눔고딕" panose="020D0604000000000000" pitchFamily="50" charset="-127"/>
              </a:rPr>
              <a:t>110%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3A6D35-A636-14AB-F286-F57FE7388B7F}"/>
              </a:ext>
            </a:extLst>
          </p:cNvPr>
          <p:cNvSpPr txBox="1"/>
          <p:nvPr/>
        </p:nvSpPr>
        <p:spPr>
          <a:xfrm>
            <a:off x="8709790" y="2298180"/>
            <a:ext cx="6250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115%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A40B0E-FFD2-9A9A-7223-8272C53FA25A}"/>
              </a:ext>
            </a:extLst>
          </p:cNvPr>
          <p:cNvSpPr txBox="1"/>
          <p:nvPr/>
        </p:nvSpPr>
        <p:spPr>
          <a:xfrm>
            <a:off x="9305108" y="2169409"/>
            <a:ext cx="6250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119%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B99C4E-DAD1-6A34-00A4-E183357A8768}"/>
              </a:ext>
            </a:extLst>
          </p:cNvPr>
          <p:cNvSpPr txBox="1"/>
          <p:nvPr/>
        </p:nvSpPr>
        <p:spPr>
          <a:xfrm>
            <a:off x="9851967" y="2040641"/>
            <a:ext cx="6250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125%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1CB6CF-7081-8C27-1D3E-49BFA846D600}"/>
              </a:ext>
            </a:extLst>
          </p:cNvPr>
          <p:cNvSpPr txBox="1"/>
          <p:nvPr/>
        </p:nvSpPr>
        <p:spPr>
          <a:xfrm>
            <a:off x="10411416" y="1815930"/>
            <a:ext cx="6250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130%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6C80F3-7F91-E815-8EDB-79F3A5B93220}"/>
              </a:ext>
            </a:extLst>
          </p:cNvPr>
          <p:cNvSpPr/>
          <p:nvPr/>
        </p:nvSpPr>
        <p:spPr>
          <a:xfrm>
            <a:off x="6888286" y="1546364"/>
            <a:ext cx="3061944" cy="2973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첫구매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인기 </a:t>
            </a:r>
            <a:r>
              <a:rPr lang="ko-KR" altLang="en-US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재구매율 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추이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B88074CC-7E47-D6DF-795B-331A4FB79F9E}"/>
              </a:ext>
            </a:extLst>
          </p:cNvPr>
          <p:cNvSpPr/>
          <p:nvPr/>
        </p:nvSpPr>
        <p:spPr>
          <a:xfrm>
            <a:off x="6027577" y="2146042"/>
            <a:ext cx="4702628" cy="979714"/>
          </a:xfrm>
          <a:custGeom>
            <a:avLst/>
            <a:gdLst>
              <a:gd name="connsiteX0" fmla="*/ 0 w 4702628"/>
              <a:gd name="connsiteY0" fmla="*/ 979714 h 979714"/>
              <a:gd name="connsiteX1" fmla="*/ 559836 w 4702628"/>
              <a:gd name="connsiteY1" fmla="*/ 755779 h 979714"/>
              <a:gd name="connsiteX2" fmla="*/ 1166326 w 4702628"/>
              <a:gd name="connsiteY2" fmla="*/ 681135 h 979714"/>
              <a:gd name="connsiteX3" fmla="*/ 1791477 w 4702628"/>
              <a:gd name="connsiteY3" fmla="*/ 755779 h 979714"/>
              <a:gd name="connsiteX4" fmla="*/ 2379306 w 4702628"/>
              <a:gd name="connsiteY4" fmla="*/ 578498 h 979714"/>
              <a:gd name="connsiteX5" fmla="*/ 3004457 w 4702628"/>
              <a:gd name="connsiteY5" fmla="*/ 503853 h 979714"/>
              <a:gd name="connsiteX6" fmla="*/ 3620277 w 4702628"/>
              <a:gd name="connsiteY6" fmla="*/ 373224 h 979714"/>
              <a:gd name="connsiteX7" fmla="*/ 4180114 w 4702628"/>
              <a:gd name="connsiteY7" fmla="*/ 251926 h 979714"/>
              <a:gd name="connsiteX8" fmla="*/ 4702628 w 4702628"/>
              <a:gd name="connsiteY8" fmla="*/ 0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2628" h="979714">
                <a:moveTo>
                  <a:pt x="0" y="979714"/>
                </a:moveTo>
                <a:lnTo>
                  <a:pt x="559836" y="755779"/>
                </a:lnTo>
                <a:lnTo>
                  <a:pt x="1166326" y="681135"/>
                </a:lnTo>
                <a:lnTo>
                  <a:pt x="1791477" y="755779"/>
                </a:lnTo>
                <a:lnTo>
                  <a:pt x="2379306" y="578498"/>
                </a:lnTo>
                <a:lnTo>
                  <a:pt x="3004457" y="503853"/>
                </a:lnTo>
                <a:lnTo>
                  <a:pt x="3620277" y="373224"/>
                </a:lnTo>
                <a:lnTo>
                  <a:pt x="4180114" y="251926"/>
                </a:lnTo>
                <a:lnTo>
                  <a:pt x="4702628" y="0"/>
                </a:lnTo>
              </a:path>
            </a:pathLst>
          </a:cu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1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7CDB017-3347-363C-BBD6-1CF6C163C0F2}"/>
              </a:ext>
            </a:extLst>
          </p:cNvPr>
          <p:cNvSpPr/>
          <p:nvPr/>
        </p:nvSpPr>
        <p:spPr>
          <a:xfrm>
            <a:off x="5963178" y="3078903"/>
            <a:ext cx="113750" cy="11375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b="1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5A55863-2AD3-CFBF-CC00-E57778DB9E96}"/>
              </a:ext>
            </a:extLst>
          </p:cNvPr>
          <p:cNvSpPr/>
          <p:nvPr/>
        </p:nvSpPr>
        <p:spPr>
          <a:xfrm>
            <a:off x="6543391" y="2848021"/>
            <a:ext cx="113750" cy="11375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b="1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2A70E92-5A40-2D73-81B9-8D29172351D3}"/>
              </a:ext>
            </a:extLst>
          </p:cNvPr>
          <p:cNvSpPr/>
          <p:nvPr/>
        </p:nvSpPr>
        <p:spPr>
          <a:xfrm>
            <a:off x="7147363" y="2781952"/>
            <a:ext cx="113750" cy="11375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b="1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E9C4B14-FAA3-512F-0FBE-31AF5BC66788}"/>
              </a:ext>
            </a:extLst>
          </p:cNvPr>
          <p:cNvSpPr/>
          <p:nvPr/>
        </p:nvSpPr>
        <p:spPr>
          <a:xfrm>
            <a:off x="7751336" y="2838825"/>
            <a:ext cx="113750" cy="11375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b="1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F9C913A-9EE0-73ED-D2ED-3ECED1BB3F12}"/>
              </a:ext>
            </a:extLst>
          </p:cNvPr>
          <p:cNvSpPr/>
          <p:nvPr/>
        </p:nvSpPr>
        <p:spPr>
          <a:xfrm>
            <a:off x="8347384" y="2668203"/>
            <a:ext cx="113750" cy="11375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b="1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9BA0968-0FA6-E095-C59F-885B19E9B01B}"/>
              </a:ext>
            </a:extLst>
          </p:cNvPr>
          <p:cNvSpPr/>
          <p:nvPr/>
        </p:nvSpPr>
        <p:spPr>
          <a:xfrm>
            <a:off x="8967145" y="2596087"/>
            <a:ext cx="113750" cy="11375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b="1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070E237-04E4-D4CE-1116-F62B4F3B95E8}"/>
              </a:ext>
            </a:extLst>
          </p:cNvPr>
          <p:cNvSpPr/>
          <p:nvPr/>
        </p:nvSpPr>
        <p:spPr>
          <a:xfrm>
            <a:off x="9576745" y="2450309"/>
            <a:ext cx="113750" cy="11375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b="1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F4F9635-8197-6E3E-53BD-DF1777BC6D70}"/>
              </a:ext>
            </a:extLst>
          </p:cNvPr>
          <p:cNvSpPr/>
          <p:nvPr/>
        </p:nvSpPr>
        <p:spPr>
          <a:xfrm>
            <a:off x="10145704" y="2337085"/>
            <a:ext cx="113750" cy="11375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b="1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9F2ECD1-46ED-FE6A-AC5F-8AA8EB65119C}"/>
              </a:ext>
            </a:extLst>
          </p:cNvPr>
          <p:cNvSpPr/>
          <p:nvPr/>
        </p:nvSpPr>
        <p:spPr>
          <a:xfrm>
            <a:off x="10667075" y="2092120"/>
            <a:ext cx="113750" cy="11375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63D05A-2492-8D8B-CCA6-FC1E6EF24D57}"/>
              </a:ext>
            </a:extLst>
          </p:cNvPr>
          <p:cNvSpPr txBox="1"/>
          <p:nvPr/>
        </p:nvSpPr>
        <p:spPr>
          <a:xfrm>
            <a:off x="11245796" y="6440497"/>
            <a:ext cx="85853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/>
              <a:t>10/18</a:t>
            </a:r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592100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9A471F3-CD66-9E10-77DD-6CA0AAA30936}"/>
              </a:ext>
            </a:extLst>
          </p:cNvPr>
          <p:cNvSpPr/>
          <p:nvPr/>
        </p:nvSpPr>
        <p:spPr>
          <a:xfrm flipV="1">
            <a:off x="6227308" y="2380578"/>
            <a:ext cx="5465932" cy="3883854"/>
          </a:xfrm>
          <a:prstGeom prst="roundRect">
            <a:avLst>
              <a:gd name="adj" fmla="val 112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DA6FF36-351D-ECEF-0B7D-5D36BA1576EB}"/>
              </a:ext>
            </a:extLst>
          </p:cNvPr>
          <p:cNvCxnSpPr>
            <a:cxnSpLocks/>
          </p:cNvCxnSpPr>
          <p:nvPr/>
        </p:nvCxnSpPr>
        <p:spPr>
          <a:xfrm>
            <a:off x="-1" y="588126"/>
            <a:ext cx="12192001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EEAE07-D0DA-4F4E-13D6-C9F61636F09E}"/>
              </a:ext>
            </a:extLst>
          </p:cNvPr>
          <p:cNvSpPr txBox="1"/>
          <p:nvPr/>
        </p:nvSpPr>
        <p:spPr>
          <a:xfrm>
            <a:off x="127822" y="108154"/>
            <a:ext cx="322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EC224-5DA2-5DAA-2E27-8A909B054AFE}"/>
              </a:ext>
            </a:extLst>
          </p:cNvPr>
          <p:cNvSpPr txBox="1"/>
          <p:nvPr/>
        </p:nvSpPr>
        <p:spPr>
          <a:xfrm>
            <a:off x="412230" y="866083"/>
            <a:ext cx="10980170" cy="827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40" indent="-28574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>
                <a:latin typeface="나눔고딕" pitchFamily="2" charset="-127"/>
                <a:ea typeface="나눔고딕" pitchFamily="2" charset="-127"/>
                <a:cs typeface="Calibri"/>
                <a:sym typeface="Calibri"/>
              </a:rPr>
              <a:t>연령대별 구독여부와의 관련성 분석결과 구독률의 차이가 발생되며</a:t>
            </a:r>
            <a:r>
              <a:rPr lang="en-US" altLang="ko-KR" sz="1600" b="1">
                <a:latin typeface="나눔고딕" pitchFamily="2" charset="-127"/>
                <a:ea typeface="나눔고딕" pitchFamily="2" charset="-127"/>
                <a:cs typeface="Calibri"/>
                <a:sym typeface="Calibri"/>
              </a:rPr>
              <a:t>, </a:t>
            </a:r>
            <a:r>
              <a:rPr lang="ko-KR" altLang="en-US" sz="1600" b="1">
                <a:latin typeface="나눔고딕" pitchFamily="2" charset="-127"/>
                <a:ea typeface="나눔고딕" pitchFamily="2" charset="-127"/>
                <a:cs typeface="Calibri"/>
                <a:sym typeface="Calibri"/>
              </a:rPr>
              <a:t>신규 가입 고객의 큰 비중을 차지하는 </a:t>
            </a:r>
            <a:endParaRPr lang="en-US" altLang="ko-KR" sz="1600" b="1">
              <a:latin typeface="나눔고딕" pitchFamily="2" charset="-127"/>
              <a:ea typeface="나눔고딕" pitchFamily="2" charset="-127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en-US" altLang="ko-KR" sz="1801" b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Calibri"/>
                <a:sym typeface="Calibri"/>
              </a:rPr>
              <a:t>    30</a:t>
            </a:r>
            <a:r>
              <a:rPr lang="en-US" altLang="ko-KR" sz="1801" b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Calibri"/>
                <a:sym typeface="Wingdings 2" panose="05020102010507070707" pitchFamily="18" charset="2"/>
              </a:rPr>
              <a:t></a:t>
            </a:r>
            <a:r>
              <a:rPr lang="en-US" altLang="ko-KR" sz="1801" b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Calibri"/>
                <a:sym typeface="Calibri"/>
              </a:rPr>
              <a:t>40</a:t>
            </a:r>
            <a:r>
              <a:rPr lang="ko-KR" altLang="en-US" sz="1801" b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Calibri"/>
                <a:sym typeface="Calibri"/>
              </a:rPr>
              <a:t>대 고객층을 대상으로 한 </a:t>
            </a:r>
            <a:r>
              <a:rPr lang="ko-KR" altLang="en-US" sz="1801" b="1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Calibri"/>
                <a:sym typeface="Calibri"/>
              </a:rPr>
              <a:t>구독 유도 서비스</a:t>
            </a:r>
            <a:r>
              <a:rPr lang="ko-KR" altLang="en-US" sz="1801" b="1" dirty="0">
                <a:latin typeface="나눔고딕" pitchFamily="2" charset="-127"/>
                <a:ea typeface="나눔고딕" pitchFamily="2" charset="-127"/>
                <a:cs typeface="Calibri"/>
                <a:sym typeface="Calibri"/>
              </a:rPr>
              <a:t>가 필요</a:t>
            </a:r>
            <a:endParaRPr lang="en-US" altLang="ko-KR" sz="1600" b="1" dirty="0">
              <a:latin typeface="나눔고딕" pitchFamily="2" charset="-127"/>
              <a:ea typeface="나눔고딕" pitchFamily="2" charset="-127"/>
              <a:cs typeface="Calibri"/>
              <a:sym typeface="Calibri"/>
            </a:endParaRPr>
          </a:p>
        </p:txBody>
      </p:sp>
      <p:sp>
        <p:nvSpPr>
          <p:cNvPr id="7" name="Google Shape;161;p3">
            <a:extLst>
              <a:ext uri="{FF2B5EF4-FFF2-40B4-BE49-F238E27FC236}">
                <a16:creationId xmlns:a16="http://schemas.microsoft.com/office/drawing/2014/main" id="{D8EAF6EE-8903-545D-DCB8-B0C5639D232F}"/>
              </a:ext>
            </a:extLst>
          </p:cNvPr>
          <p:cNvSpPr txBox="1"/>
          <p:nvPr/>
        </p:nvSpPr>
        <p:spPr>
          <a:xfrm>
            <a:off x="6973841" y="5638440"/>
            <a:ext cx="866689" cy="2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pPr algn="ctr"/>
            <a:r>
              <a:rPr lang="en-US" sz="1400" b="1">
                <a:latin typeface="나눔고딕" pitchFamily="2" charset="-127"/>
                <a:ea typeface="나눔고딕" pitchFamily="2" charset="-127"/>
                <a:cs typeface="Calibri"/>
                <a:sym typeface="Calibri"/>
              </a:rPr>
              <a:t>893</a:t>
            </a:r>
            <a:endParaRPr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Google Shape;161;p3">
            <a:extLst>
              <a:ext uri="{FF2B5EF4-FFF2-40B4-BE49-F238E27FC236}">
                <a16:creationId xmlns:a16="http://schemas.microsoft.com/office/drawing/2014/main" id="{635D2811-0A21-6E89-6BC1-384469331B8B}"/>
              </a:ext>
            </a:extLst>
          </p:cNvPr>
          <p:cNvSpPr txBox="1"/>
          <p:nvPr/>
        </p:nvSpPr>
        <p:spPr>
          <a:xfrm>
            <a:off x="6437181" y="4453626"/>
            <a:ext cx="927308" cy="2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pPr algn="ctr"/>
            <a:r>
              <a:rPr lang="en-US" sz="1400" b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  <a:cs typeface="Calibri"/>
                <a:sym typeface="Calibri"/>
              </a:rPr>
              <a:t>2562</a:t>
            </a:r>
            <a:endParaRPr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Google Shape;161;p3">
            <a:extLst>
              <a:ext uri="{FF2B5EF4-FFF2-40B4-BE49-F238E27FC236}">
                <a16:creationId xmlns:a16="http://schemas.microsoft.com/office/drawing/2014/main" id="{1D6DE0EB-9308-0639-4FB5-9FC1CD37F573}"/>
              </a:ext>
            </a:extLst>
          </p:cNvPr>
          <p:cNvSpPr txBox="1"/>
          <p:nvPr/>
        </p:nvSpPr>
        <p:spPr>
          <a:xfrm>
            <a:off x="6751500" y="3323219"/>
            <a:ext cx="927308" cy="2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pPr algn="ctr"/>
            <a:r>
              <a:rPr lang="en-US" sz="1400" b="1">
                <a:solidFill>
                  <a:schemeClr val="dk1"/>
                </a:solidFill>
                <a:latin typeface="나눔고딕" pitchFamily="2" charset="-127"/>
                <a:ea typeface="나눔고딕" pitchFamily="2" charset="-127"/>
                <a:cs typeface="Calibri"/>
                <a:sym typeface="Calibri"/>
              </a:rPr>
              <a:t>1142</a:t>
            </a:r>
            <a:endParaRPr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Google Shape;161;p3">
            <a:extLst>
              <a:ext uri="{FF2B5EF4-FFF2-40B4-BE49-F238E27FC236}">
                <a16:creationId xmlns:a16="http://schemas.microsoft.com/office/drawing/2014/main" id="{4EB6CFC0-C807-C3B9-29D2-760B70C1955B}"/>
              </a:ext>
            </a:extLst>
          </p:cNvPr>
          <p:cNvSpPr txBox="1"/>
          <p:nvPr/>
        </p:nvSpPr>
        <p:spPr>
          <a:xfrm>
            <a:off x="6096000" y="3877401"/>
            <a:ext cx="927308" cy="2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pPr algn="ctr"/>
            <a:r>
              <a:rPr lang="en-US" sz="1400" b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  <a:cs typeface="Calibri"/>
                <a:sym typeface="Calibri"/>
              </a:rPr>
              <a:t>3619</a:t>
            </a:r>
            <a:endParaRPr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Google Shape;161;p3">
            <a:extLst>
              <a:ext uri="{FF2B5EF4-FFF2-40B4-BE49-F238E27FC236}">
                <a16:creationId xmlns:a16="http://schemas.microsoft.com/office/drawing/2014/main" id="{C21E91FE-04D8-35C8-F682-D9BE9B8F02A1}"/>
              </a:ext>
            </a:extLst>
          </p:cNvPr>
          <p:cNvSpPr txBox="1"/>
          <p:nvPr/>
        </p:nvSpPr>
        <p:spPr>
          <a:xfrm>
            <a:off x="6728277" y="5089991"/>
            <a:ext cx="927308" cy="2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pPr algn="ctr"/>
            <a:r>
              <a:rPr lang="en-US" sz="1400" b="1">
                <a:solidFill>
                  <a:schemeClr val="dk1"/>
                </a:solidFill>
                <a:latin typeface="나눔고딕" pitchFamily="2" charset="-127"/>
                <a:ea typeface="나눔고딕" pitchFamily="2" charset="-127"/>
                <a:cs typeface="Calibri"/>
                <a:sym typeface="Calibri"/>
              </a:rPr>
              <a:t>1396</a:t>
            </a:r>
            <a:endParaRPr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765E5D-D50D-8988-F041-FC3740342E0C}"/>
              </a:ext>
            </a:extLst>
          </p:cNvPr>
          <p:cNvSpPr/>
          <p:nvPr/>
        </p:nvSpPr>
        <p:spPr>
          <a:xfrm rot="16200000">
            <a:off x="7819719" y="2949727"/>
            <a:ext cx="360000" cy="10622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34BF7C-883F-8250-C27E-BDCC7DD51EA7}"/>
              </a:ext>
            </a:extLst>
          </p:cNvPr>
          <p:cNvSpPr/>
          <p:nvPr/>
        </p:nvSpPr>
        <p:spPr>
          <a:xfrm rot="16200000">
            <a:off x="7510144" y="3216930"/>
            <a:ext cx="360000" cy="168140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E68376-1188-6C11-21FB-30A28EC31BFF}"/>
              </a:ext>
            </a:extLst>
          </p:cNvPr>
          <p:cNvSpPr/>
          <p:nvPr/>
        </p:nvSpPr>
        <p:spPr>
          <a:xfrm rot="16200000">
            <a:off x="7658702" y="3942265"/>
            <a:ext cx="360000" cy="13842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41A47A-5334-F946-E6A3-C430FFCF48A8}"/>
              </a:ext>
            </a:extLst>
          </p:cNvPr>
          <p:cNvSpPr/>
          <p:nvPr/>
        </p:nvSpPr>
        <p:spPr>
          <a:xfrm rot="16200000">
            <a:off x="7819719" y="4680058"/>
            <a:ext cx="360000" cy="10622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5A6DC3-403E-5561-A258-83C8B4F86AE9}"/>
              </a:ext>
            </a:extLst>
          </p:cNvPr>
          <p:cNvSpPr/>
          <p:nvPr/>
        </p:nvSpPr>
        <p:spPr>
          <a:xfrm rot="16200000">
            <a:off x="7902933" y="5340048"/>
            <a:ext cx="360000" cy="8958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Google Shape;161;p3">
            <a:extLst>
              <a:ext uri="{FF2B5EF4-FFF2-40B4-BE49-F238E27FC236}">
                <a16:creationId xmlns:a16="http://schemas.microsoft.com/office/drawing/2014/main" id="{ED5D137B-D437-4874-700E-96F8F6B2B995}"/>
              </a:ext>
            </a:extLst>
          </p:cNvPr>
          <p:cNvSpPr txBox="1"/>
          <p:nvPr/>
        </p:nvSpPr>
        <p:spPr>
          <a:xfrm>
            <a:off x="9967120" y="5675135"/>
            <a:ext cx="866689" cy="2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pPr algn="ctr"/>
            <a:r>
              <a:rPr lang="en-US" sz="1400" b="1">
                <a:latin typeface="나눔고딕" pitchFamily="2" charset="-127"/>
                <a:ea typeface="나눔고딕" pitchFamily="2" charset="-127"/>
                <a:cs typeface="Calibri"/>
                <a:sym typeface="Calibri"/>
              </a:rPr>
              <a:t>712</a:t>
            </a:r>
            <a:endParaRPr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0" name="Google Shape;161;p3">
            <a:extLst>
              <a:ext uri="{FF2B5EF4-FFF2-40B4-BE49-F238E27FC236}">
                <a16:creationId xmlns:a16="http://schemas.microsoft.com/office/drawing/2014/main" id="{631D28D1-8164-BDD1-0C00-875DD989B225}"/>
              </a:ext>
            </a:extLst>
          </p:cNvPr>
          <p:cNvSpPr txBox="1"/>
          <p:nvPr/>
        </p:nvSpPr>
        <p:spPr>
          <a:xfrm>
            <a:off x="10778770" y="3934436"/>
            <a:ext cx="927308" cy="2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pPr algn="ctr"/>
            <a:r>
              <a:rPr lang="en-US" sz="1400" b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  <a:cs typeface="Calibri"/>
                <a:sym typeface="Calibri"/>
              </a:rPr>
              <a:t>3030</a:t>
            </a:r>
            <a:endParaRPr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Google Shape;161;p3">
            <a:extLst>
              <a:ext uri="{FF2B5EF4-FFF2-40B4-BE49-F238E27FC236}">
                <a16:creationId xmlns:a16="http://schemas.microsoft.com/office/drawing/2014/main" id="{AA3B4A58-5937-CDE7-B874-8DF9C9795FDC}"/>
              </a:ext>
            </a:extLst>
          </p:cNvPr>
          <p:cNvSpPr txBox="1"/>
          <p:nvPr/>
        </p:nvSpPr>
        <p:spPr>
          <a:xfrm>
            <a:off x="10034316" y="3934436"/>
            <a:ext cx="927308" cy="2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pPr algn="ctr"/>
            <a:r>
              <a:rPr lang="en-US" sz="1400" b="1">
                <a:solidFill>
                  <a:schemeClr val="dk1"/>
                </a:solidFill>
                <a:latin typeface="나눔고딕" pitchFamily="2" charset="-127"/>
                <a:ea typeface="나눔고딕" pitchFamily="2" charset="-127"/>
                <a:cs typeface="Calibri"/>
                <a:sym typeface="Calibri"/>
              </a:rPr>
              <a:t>956</a:t>
            </a:r>
            <a:endParaRPr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Google Shape;161;p3">
            <a:extLst>
              <a:ext uri="{FF2B5EF4-FFF2-40B4-BE49-F238E27FC236}">
                <a16:creationId xmlns:a16="http://schemas.microsoft.com/office/drawing/2014/main" id="{CE3C2514-2002-640F-2564-AF18BF6C9D18}"/>
              </a:ext>
            </a:extLst>
          </p:cNvPr>
          <p:cNvSpPr txBox="1"/>
          <p:nvPr/>
        </p:nvSpPr>
        <p:spPr>
          <a:xfrm>
            <a:off x="10154688" y="5080495"/>
            <a:ext cx="927308" cy="2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pPr algn="ctr"/>
            <a:r>
              <a:rPr lang="en-US" sz="1400" b="1">
                <a:solidFill>
                  <a:schemeClr val="dk1"/>
                </a:solidFill>
                <a:latin typeface="나눔고딕" pitchFamily="2" charset="-127"/>
                <a:ea typeface="나눔고딕" pitchFamily="2" charset="-127"/>
                <a:cs typeface="Calibri"/>
                <a:sym typeface="Calibri"/>
              </a:rPr>
              <a:t>1116</a:t>
            </a:r>
            <a:endParaRPr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6B462B-0524-54E6-130E-A257C227ED89}"/>
              </a:ext>
            </a:extLst>
          </p:cNvPr>
          <p:cNvSpPr/>
          <p:nvPr/>
        </p:nvSpPr>
        <p:spPr>
          <a:xfrm rot="16200000">
            <a:off x="9574207" y="2949726"/>
            <a:ext cx="360000" cy="10622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4142F70-FECA-5F51-C8BA-04EF29542282}"/>
              </a:ext>
            </a:extLst>
          </p:cNvPr>
          <p:cNvSpPr/>
          <p:nvPr/>
        </p:nvSpPr>
        <p:spPr>
          <a:xfrm rot="16200000">
            <a:off x="9883780" y="3216699"/>
            <a:ext cx="360000" cy="16814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9749BEF-CCF0-390C-A417-066362B54748}"/>
              </a:ext>
            </a:extLst>
          </p:cNvPr>
          <p:cNvSpPr/>
          <p:nvPr/>
        </p:nvSpPr>
        <p:spPr>
          <a:xfrm rot="16200000">
            <a:off x="9735224" y="3941802"/>
            <a:ext cx="360000" cy="13842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F5B489-4B20-5DEA-B5D1-CD0FBEBBCF7F}"/>
              </a:ext>
            </a:extLst>
          </p:cNvPr>
          <p:cNvSpPr/>
          <p:nvPr/>
        </p:nvSpPr>
        <p:spPr>
          <a:xfrm rot="16200000">
            <a:off x="9610943" y="4642625"/>
            <a:ext cx="360000" cy="11357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084BAF-22E6-5B41-BB69-468329E122B5}"/>
              </a:ext>
            </a:extLst>
          </p:cNvPr>
          <p:cNvSpPr/>
          <p:nvPr/>
        </p:nvSpPr>
        <p:spPr>
          <a:xfrm rot="16200000">
            <a:off x="9490992" y="5339124"/>
            <a:ext cx="360000" cy="8958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Google Shape;161;p3">
            <a:extLst>
              <a:ext uri="{FF2B5EF4-FFF2-40B4-BE49-F238E27FC236}">
                <a16:creationId xmlns:a16="http://schemas.microsoft.com/office/drawing/2014/main" id="{DFDC79ED-BD52-8E4B-A53C-8020085DC5AA}"/>
              </a:ext>
            </a:extLst>
          </p:cNvPr>
          <p:cNvSpPr txBox="1"/>
          <p:nvPr/>
        </p:nvSpPr>
        <p:spPr>
          <a:xfrm>
            <a:off x="10428077" y="4466920"/>
            <a:ext cx="927308" cy="2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pPr algn="ctr"/>
            <a:r>
              <a:rPr lang="en-US" sz="1400" b="1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  <a:cs typeface="Calibri"/>
                <a:sym typeface="Calibri"/>
              </a:rPr>
              <a:t>2078</a:t>
            </a:r>
            <a:endParaRPr sz="1400" b="1" dirty="0">
              <a:solidFill>
                <a:srgbClr val="FF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EF7809-60C7-6A84-B38A-688A553E6739}"/>
              </a:ext>
            </a:extLst>
          </p:cNvPr>
          <p:cNvSpPr/>
          <p:nvPr/>
        </p:nvSpPr>
        <p:spPr>
          <a:xfrm>
            <a:off x="7023307" y="2135864"/>
            <a:ext cx="4058003" cy="406869"/>
          </a:xfrm>
          <a:prstGeom prst="rect">
            <a:avLst/>
          </a:prstGeom>
          <a:solidFill>
            <a:srgbClr val="54823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ko-KR" altLang="en-US" sz="1600" b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연령대별 신규 가입자 수 및 비구독자 수</a:t>
            </a:r>
          </a:p>
        </p:txBody>
      </p:sp>
      <p:graphicFrame>
        <p:nvGraphicFramePr>
          <p:cNvPr id="31" name="표 40">
            <a:extLst>
              <a:ext uri="{FF2B5EF4-FFF2-40B4-BE49-F238E27FC236}">
                <a16:creationId xmlns:a16="http://schemas.microsoft.com/office/drawing/2014/main" id="{91BDF053-954C-F1B6-EFA5-0F611FC26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463092"/>
              </p:ext>
            </p:extLst>
          </p:nvPr>
        </p:nvGraphicFramePr>
        <p:xfrm>
          <a:off x="8508176" y="3247931"/>
          <a:ext cx="749647" cy="2857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647">
                  <a:extLst>
                    <a:ext uri="{9D8B030D-6E8A-4147-A177-3AD203B41FA5}">
                      <a16:colId xmlns:a16="http://schemas.microsoft.com/office/drawing/2014/main" val="3932039258"/>
                    </a:ext>
                  </a:extLst>
                </a:gridCol>
              </a:tblGrid>
              <a:tr h="571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나눔고딕" pitchFamily="2" charset="-127"/>
                          <a:ea typeface="나눔고딕" pitchFamily="2" charset="-127"/>
                        </a:rPr>
                        <a:t>20</a:t>
                      </a:r>
                      <a:r>
                        <a:rPr lang="ko-KR" altLang="en-US" sz="1600" b="1">
                          <a:latin typeface="나눔고딕" pitchFamily="2" charset="-127"/>
                          <a:ea typeface="나눔고딕" pitchFamily="2" charset="-127"/>
                        </a:rPr>
                        <a:t>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4516894"/>
                  </a:ext>
                </a:extLst>
              </a:tr>
              <a:tr h="571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나눔고딕" pitchFamily="2" charset="-127"/>
                          <a:ea typeface="나눔고딕" pitchFamily="2" charset="-127"/>
                        </a:rPr>
                        <a:t>30</a:t>
                      </a:r>
                      <a:r>
                        <a:rPr lang="ko-KR" altLang="en-US" sz="1600" b="1">
                          <a:latin typeface="나눔고딕" pitchFamily="2" charset="-127"/>
                          <a:ea typeface="나눔고딕" pitchFamily="2" charset="-127"/>
                        </a:rPr>
                        <a:t>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3403293"/>
                  </a:ext>
                </a:extLst>
              </a:tr>
              <a:tr h="571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나눔고딕" pitchFamily="2" charset="-127"/>
                          <a:ea typeface="나눔고딕" pitchFamily="2" charset="-127"/>
                        </a:rPr>
                        <a:t>40</a:t>
                      </a:r>
                      <a:r>
                        <a:rPr lang="ko-KR" altLang="en-US" sz="1600" b="1">
                          <a:latin typeface="나눔고딕" pitchFamily="2" charset="-127"/>
                          <a:ea typeface="나눔고딕" pitchFamily="2" charset="-127"/>
                        </a:rPr>
                        <a:t>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1597255"/>
                  </a:ext>
                </a:extLst>
              </a:tr>
              <a:tr h="571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나눔고딕" pitchFamily="2" charset="-127"/>
                          <a:ea typeface="나눔고딕" pitchFamily="2" charset="-127"/>
                        </a:rPr>
                        <a:t>50</a:t>
                      </a:r>
                      <a:r>
                        <a:rPr lang="ko-KR" altLang="en-US" sz="1600" b="1">
                          <a:latin typeface="나눔고딕" pitchFamily="2" charset="-127"/>
                          <a:ea typeface="나눔고딕" pitchFamily="2" charset="-127"/>
                        </a:rPr>
                        <a:t>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2272406"/>
                  </a:ext>
                </a:extLst>
              </a:tr>
              <a:tr h="571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latin typeface="나눔고딕" pitchFamily="2" charset="-127"/>
                          <a:ea typeface="나눔고딕" pitchFamily="2" charset="-127"/>
                        </a:rPr>
                        <a:t>60</a:t>
                      </a:r>
                      <a:r>
                        <a:rPr lang="ko-KR" altLang="en-US" sz="1600" b="1">
                          <a:latin typeface="나눔고딕" pitchFamily="2" charset="-127"/>
                          <a:ea typeface="나눔고딕" pitchFamily="2" charset="-127"/>
                        </a:rPr>
                        <a:t>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0765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486645C8-CD24-7DEB-0094-45280A936479}"/>
              </a:ext>
            </a:extLst>
          </p:cNvPr>
          <p:cNvSpPr/>
          <p:nvPr/>
        </p:nvSpPr>
        <p:spPr>
          <a:xfrm>
            <a:off x="7434019" y="2950841"/>
            <a:ext cx="1097046" cy="29708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ko-KR" altLang="en-US" sz="1100" b="1">
                <a:solidFill>
                  <a:schemeClr val="bg1">
                    <a:lumMod val="65000"/>
                  </a:schemeClr>
                </a:solidFill>
                <a:latin typeface="나눔고딕" pitchFamily="2" charset="-127"/>
                <a:ea typeface="나눔고딕" pitchFamily="2" charset="-127"/>
              </a:rPr>
              <a:t>신규 가입자 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535E00A-A009-DADE-662B-FABC010AACCD}"/>
              </a:ext>
            </a:extLst>
          </p:cNvPr>
          <p:cNvSpPr/>
          <p:nvPr/>
        </p:nvSpPr>
        <p:spPr>
          <a:xfrm>
            <a:off x="9162246" y="2950841"/>
            <a:ext cx="1097046" cy="29708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ko-KR" altLang="en-US" sz="1100" b="1">
                <a:solidFill>
                  <a:schemeClr val="bg1">
                    <a:lumMod val="65000"/>
                  </a:schemeClr>
                </a:solidFill>
                <a:latin typeface="나눔고딕" pitchFamily="2" charset="-127"/>
                <a:ea typeface="나눔고딕" pitchFamily="2" charset="-127"/>
              </a:rPr>
              <a:t>비구독자 수</a:t>
            </a:r>
          </a:p>
        </p:txBody>
      </p:sp>
      <p:sp>
        <p:nvSpPr>
          <p:cNvPr id="37" name="Google Shape;161;p3">
            <a:extLst>
              <a:ext uri="{FF2B5EF4-FFF2-40B4-BE49-F238E27FC236}">
                <a16:creationId xmlns:a16="http://schemas.microsoft.com/office/drawing/2014/main" id="{3551A287-1657-79EE-C84C-58C46CA8FEC2}"/>
              </a:ext>
            </a:extLst>
          </p:cNvPr>
          <p:cNvSpPr txBox="1"/>
          <p:nvPr/>
        </p:nvSpPr>
        <p:spPr>
          <a:xfrm>
            <a:off x="10209191" y="3332258"/>
            <a:ext cx="749647" cy="2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85" tIns="40481" rIns="80985" bIns="40481" anchor="t" anchorCtr="0">
            <a:spAutoFit/>
          </a:bodyPr>
          <a:lstStyle/>
          <a:p>
            <a:pPr algn="ctr"/>
            <a:r>
              <a:rPr lang="en-US" sz="1400" b="1">
                <a:latin typeface="나눔고딕" pitchFamily="2" charset="-127"/>
                <a:ea typeface="나눔고딕" pitchFamily="2" charset="-127"/>
                <a:cs typeface="Calibri"/>
                <a:sym typeface="Calibri"/>
              </a:rPr>
              <a:t>956</a:t>
            </a:r>
            <a:endParaRPr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74FF7726-BD4C-648E-D531-18CFA81670B1}"/>
              </a:ext>
            </a:extLst>
          </p:cNvPr>
          <p:cNvSpPr txBox="1"/>
          <p:nvPr/>
        </p:nvSpPr>
        <p:spPr>
          <a:xfrm>
            <a:off x="10904486" y="2717018"/>
            <a:ext cx="720436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99" b="1"/>
              <a:t>(</a:t>
            </a:r>
            <a:r>
              <a:rPr lang="ko-KR" altLang="en-US" sz="899" b="1"/>
              <a:t>단위</a:t>
            </a:r>
            <a:r>
              <a:rPr lang="en-US" altLang="ko-KR" sz="899" b="1"/>
              <a:t>: </a:t>
            </a:r>
            <a:r>
              <a:rPr lang="ko-KR" altLang="en-US" sz="899" b="1"/>
              <a:t>명</a:t>
            </a:r>
            <a:r>
              <a:rPr lang="en-US" altLang="ko-KR" sz="899" b="1"/>
              <a:t>)</a:t>
            </a:r>
            <a:endParaRPr lang="ko-KR" altLang="en-US" sz="899" b="1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389B12F-3C4E-802D-6758-5B470D0597FC}"/>
              </a:ext>
            </a:extLst>
          </p:cNvPr>
          <p:cNvSpPr/>
          <p:nvPr/>
        </p:nvSpPr>
        <p:spPr>
          <a:xfrm flipV="1">
            <a:off x="466960" y="2380578"/>
            <a:ext cx="5465932" cy="3883854"/>
          </a:xfrm>
          <a:prstGeom prst="roundRect">
            <a:avLst>
              <a:gd name="adj" fmla="val 112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D3D2D5-0B7D-A322-920E-C1AF85601DC5}"/>
              </a:ext>
            </a:extLst>
          </p:cNvPr>
          <p:cNvSpPr txBox="1"/>
          <p:nvPr/>
        </p:nvSpPr>
        <p:spPr>
          <a:xfrm>
            <a:off x="1170979" y="4402202"/>
            <a:ext cx="3806856" cy="6972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latin typeface="나눔고딕" pitchFamily="2" charset="-127"/>
                <a:ea typeface="나눔고딕" pitchFamily="2" charset="-127"/>
              </a:rPr>
              <a:t>chisq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 =  10.806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P-value : 0.0289</a:t>
            </a:r>
            <a:endParaRPr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578559-1F55-0AAF-80BF-B173C12F0DEF}"/>
              </a:ext>
            </a:extLst>
          </p:cNvPr>
          <p:cNvSpPr txBox="1"/>
          <p:nvPr/>
        </p:nvSpPr>
        <p:spPr>
          <a:xfrm>
            <a:off x="1054376" y="5244379"/>
            <a:ext cx="4162725" cy="789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1" b="1">
                <a:solidFill>
                  <a:srgbClr val="374151"/>
                </a:solidFill>
                <a:latin typeface="나눔고딕" pitchFamily="2" charset="-127"/>
                <a:ea typeface="나눔고딕" pitchFamily="2" charset="-127"/>
              </a:rPr>
              <a:t> → </a:t>
            </a:r>
            <a:r>
              <a:rPr lang="ko-KR" altLang="en-US" sz="1400" b="1">
                <a:solidFill>
                  <a:srgbClr val="374151"/>
                </a:solidFill>
                <a:latin typeface="나눔고딕" pitchFamily="2" charset="-127"/>
                <a:ea typeface="나눔고딕" pitchFamily="2" charset="-127"/>
              </a:rPr>
              <a:t>유의 수준 </a:t>
            </a:r>
            <a:r>
              <a:rPr lang="en-US" altLang="ko-KR" sz="1400" b="1">
                <a:solidFill>
                  <a:srgbClr val="374151"/>
                </a:solidFill>
                <a:latin typeface="나눔고딕" pitchFamily="2" charset="-127"/>
                <a:ea typeface="나눔고딕" pitchFamily="2" charset="-127"/>
              </a:rPr>
              <a:t>5%</a:t>
            </a:r>
            <a:r>
              <a:rPr lang="ko-KR" altLang="en-US" sz="1400" b="1">
                <a:solidFill>
                  <a:srgbClr val="374151"/>
                </a:solidFill>
                <a:latin typeface="나눔고딕" pitchFamily="2" charset="-127"/>
                <a:ea typeface="나눔고딕" pitchFamily="2" charset="-127"/>
              </a:rPr>
              <a:t>에서</a:t>
            </a:r>
            <a:r>
              <a:rPr lang="en-US" altLang="ko-KR" sz="1400" b="1">
                <a:solidFill>
                  <a:srgbClr val="37415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>
                <a:solidFill>
                  <a:srgbClr val="374151"/>
                </a:solidFill>
                <a:latin typeface="나눔고딕" pitchFamily="2" charset="-127"/>
                <a:ea typeface="나눔고딕" pitchFamily="2" charset="-127"/>
              </a:rPr>
              <a:t>검정결과 </a:t>
            </a:r>
            <a:r>
              <a:rPr lang="en-US" altLang="ko-KR" sz="1400" b="1">
                <a:solidFill>
                  <a:srgbClr val="374151"/>
                </a:solidFill>
                <a:latin typeface="나눔고딕" pitchFamily="2" charset="-127"/>
                <a:ea typeface="나눔고딕" pitchFamily="2" charset="-127"/>
              </a:rPr>
              <a:t>p</a:t>
            </a:r>
            <a:r>
              <a:rPr lang="ko-KR" altLang="en-US" sz="1400" b="1">
                <a:solidFill>
                  <a:srgbClr val="374151"/>
                </a:solidFill>
                <a:latin typeface="나눔고딕" pitchFamily="2" charset="-127"/>
                <a:ea typeface="나눔고딕" pitchFamily="2" charset="-127"/>
              </a:rPr>
              <a:t>값 </a:t>
            </a:r>
            <a:r>
              <a:rPr lang="en-US" altLang="ko-KR" sz="1400" b="1">
                <a:solidFill>
                  <a:srgbClr val="374151"/>
                </a:solidFill>
                <a:latin typeface="나눔고딕" pitchFamily="2" charset="-127"/>
                <a:ea typeface="나눔고딕" pitchFamily="2" charset="-127"/>
              </a:rPr>
              <a:t>&lt; 0.05</a:t>
            </a:r>
            <a:r>
              <a:rPr lang="ko-KR" altLang="en-US" sz="1400" b="1">
                <a:solidFill>
                  <a:srgbClr val="374151"/>
                </a:solidFill>
                <a:latin typeface="나눔고딕" pitchFamily="2" charset="-127"/>
                <a:ea typeface="나눔고딕" pitchFamily="2" charset="-127"/>
              </a:rPr>
              <a:t>이므로 연령대와 구독율의 차이가 있다</a:t>
            </a:r>
            <a:r>
              <a:rPr lang="en-US" altLang="ko-KR" sz="1400" b="1">
                <a:solidFill>
                  <a:srgbClr val="374151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1A48D-B550-178A-23E2-69CA95515F3F}"/>
              </a:ext>
            </a:extLst>
          </p:cNvPr>
          <p:cNvSpPr txBox="1"/>
          <p:nvPr/>
        </p:nvSpPr>
        <p:spPr>
          <a:xfrm>
            <a:off x="1054376" y="2763561"/>
            <a:ext cx="4162725" cy="1522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0" indent="-285740">
              <a:lnSpc>
                <a:spcPct val="150000"/>
              </a:lnSpc>
              <a:buFont typeface="Wingdings 2" panose="05020102010507070707" pitchFamily="18" charset="2"/>
              <a:buChar char="¿"/>
            </a:pPr>
            <a:r>
              <a:rPr lang="ko-KR" altLang="en-US" sz="1600" b="1">
                <a:latin typeface="나눔고딕" pitchFamily="2" charset="-127"/>
                <a:ea typeface="나눔고딕" pitchFamily="2" charset="-127"/>
              </a:rPr>
              <a:t>귀무가설</a:t>
            </a:r>
            <a:r>
              <a:rPr lang="en-US" altLang="ko-KR" sz="1600" b="1">
                <a:latin typeface="나눔고딕" pitchFamily="2" charset="-127"/>
                <a:ea typeface="나눔고딕" pitchFamily="2" charset="-127"/>
              </a:rPr>
              <a:t> (H0)</a:t>
            </a:r>
          </a:p>
          <a:p>
            <a:pPr>
              <a:lnSpc>
                <a:spcPct val="150000"/>
              </a:lnSpc>
            </a:pPr>
            <a:r>
              <a:rPr lang="en-US" altLang="ko-KR" sz="1600" b="1">
                <a:latin typeface="나눔고딕" pitchFamily="2" charset="-127"/>
                <a:ea typeface="나눔고딕" pitchFamily="2" charset="-127"/>
              </a:rPr>
              <a:t> : </a:t>
            </a:r>
            <a:r>
              <a:rPr lang="ko-KR" altLang="en-US" sz="1600" b="1">
                <a:latin typeface="나눔고딕" pitchFamily="2" charset="-127"/>
                <a:ea typeface="나눔고딕" pitchFamily="2" charset="-127"/>
              </a:rPr>
              <a:t>연령대별로 구독 비율은 차이가 없다</a:t>
            </a:r>
            <a:r>
              <a:rPr lang="en-US" altLang="ko-KR" sz="1600" b="1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marL="285740" indent="-285740">
              <a:lnSpc>
                <a:spcPct val="150000"/>
              </a:lnSpc>
              <a:buFont typeface="Wingdings 2" panose="05020102010507070707" pitchFamily="18" charset="2"/>
              <a:buChar char="¿"/>
            </a:pPr>
            <a:r>
              <a:rPr lang="ko-KR" altLang="en-US" sz="1600" b="1">
                <a:latin typeface="나눔고딕" pitchFamily="2" charset="-127"/>
                <a:ea typeface="나눔고딕" pitchFamily="2" charset="-127"/>
              </a:rPr>
              <a:t>대립가설</a:t>
            </a:r>
            <a:r>
              <a:rPr lang="en-US" altLang="ko-KR" sz="1600" b="1">
                <a:latin typeface="나눔고딕" pitchFamily="2" charset="-127"/>
                <a:ea typeface="나눔고딕" pitchFamily="2" charset="-127"/>
              </a:rPr>
              <a:t> (H1)</a:t>
            </a:r>
          </a:p>
          <a:p>
            <a:pPr>
              <a:lnSpc>
                <a:spcPct val="150000"/>
              </a:lnSpc>
            </a:pPr>
            <a:r>
              <a:rPr lang="en-US" altLang="ko-KR" sz="1600" b="1">
                <a:latin typeface="나눔고딕" pitchFamily="2" charset="-127"/>
                <a:ea typeface="나눔고딕" pitchFamily="2" charset="-127"/>
              </a:rPr>
              <a:t> : </a:t>
            </a:r>
            <a:r>
              <a:rPr lang="ko-KR" altLang="en-US" sz="1600" b="1">
                <a:latin typeface="나눔고딕" pitchFamily="2" charset="-127"/>
                <a:ea typeface="나눔고딕" pitchFamily="2" charset="-127"/>
              </a:rPr>
              <a:t>연령대별로 구독 비율은 차이가 있다</a:t>
            </a:r>
            <a:r>
              <a:rPr lang="en-US" altLang="ko-KR" sz="1600" b="1"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16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9F15BC-43FD-FD36-1631-EB93B2A47DFD}"/>
              </a:ext>
            </a:extLst>
          </p:cNvPr>
          <p:cNvSpPr/>
          <p:nvPr/>
        </p:nvSpPr>
        <p:spPr>
          <a:xfrm>
            <a:off x="976187" y="2135863"/>
            <a:ext cx="4328719" cy="417055"/>
          </a:xfrm>
          <a:prstGeom prst="rect">
            <a:avLst/>
          </a:prstGeom>
          <a:solidFill>
            <a:srgbClr val="54823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ko-KR" altLang="en-US" sz="1600" b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연령대와 구독여부의 카이 제곱 독립성 검정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222C88-CC58-7CB6-99F7-97CCAC2350FE}"/>
              </a:ext>
            </a:extLst>
          </p:cNvPr>
          <p:cNvSpPr txBox="1"/>
          <p:nvPr/>
        </p:nvSpPr>
        <p:spPr>
          <a:xfrm>
            <a:off x="11245796" y="6440497"/>
            <a:ext cx="85853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/>
              <a:t>11/18</a:t>
            </a:r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522335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Icon&#10;&#10;Description automatically generated">
            <a:extLst>
              <a:ext uri="{FF2B5EF4-FFF2-40B4-BE49-F238E27FC236}">
                <a16:creationId xmlns:a16="http://schemas.microsoft.com/office/drawing/2014/main" id="{A6500AD8-9148-B650-98F6-C8022C0B8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085" y="2361348"/>
            <a:ext cx="1135018" cy="1115796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36CE44B-C3E1-5CB8-4D7B-256E2C6DCC69}"/>
              </a:ext>
            </a:extLst>
          </p:cNvPr>
          <p:cNvSpPr/>
          <p:nvPr/>
        </p:nvSpPr>
        <p:spPr>
          <a:xfrm>
            <a:off x="755650" y="1934095"/>
            <a:ext cx="4222903" cy="4610100"/>
          </a:xfrm>
          <a:prstGeom prst="roundRect">
            <a:avLst>
              <a:gd name="adj" fmla="val 7291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78F5A8-D284-AC55-A0AC-8105AF96712D}"/>
              </a:ext>
            </a:extLst>
          </p:cNvPr>
          <p:cNvSpPr/>
          <p:nvPr/>
        </p:nvSpPr>
        <p:spPr>
          <a:xfrm>
            <a:off x="1404872" y="1773285"/>
            <a:ext cx="2816361" cy="4346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연령대별 연관상품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9A27B8FE-4767-16EA-E62E-EE909ED101B4}"/>
              </a:ext>
            </a:extLst>
          </p:cNvPr>
          <p:cNvSpPr/>
          <p:nvPr/>
        </p:nvSpPr>
        <p:spPr>
          <a:xfrm>
            <a:off x="5317538" y="3477145"/>
            <a:ext cx="1828800" cy="1600146"/>
          </a:xfrm>
          <a:prstGeom prst="rightArrow">
            <a:avLst/>
          </a:prstGeom>
          <a:solidFill>
            <a:srgbClr val="5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graphicFrame>
        <p:nvGraphicFramePr>
          <p:cNvPr id="33" name="표 33">
            <a:extLst>
              <a:ext uri="{FF2B5EF4-FFF2-40B4-BE49-F238E27FC236}">
                <a16:creationId xmlns:a16="http://schemas.microsoft.com/office/drawing/2014/main" id="{546D3C04-BB1F-BD70-CF6E-179A76A31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972001"/>
              </p:ext>
            </p:extLst>
          </p:nvPr>
        </p:nvGraphicFramePr>
        <p:xfrm>
          <a:off x="1041400" y="3627669"/>
          <a:ext cx="3699676" cy="24986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4919">
                  <a:extLst>
                    <a:ext uri="{9D8B030D-6E8A-4147-A177-3AD203B41FA5}">
                      <a16:colId xmlns:a16="http://schemas.microsoft.com/office/drawing/2014/main" val="3424864248"/>
                    </a:ext>
                  </a:extLst>
                </a:gridCol>
                <a:gridCol w="924919">
                  <a:extLst>
                    <a:ext uri="{9D8B030D-6E8A-4147-A177-3AD203B41FA5}">
                      <a16:colId xmlns:a16="http://schemas.microsoft.com/office/drawing/2014/main" val="3459806981"/>
                    </a:ext>
                  </a:extLst>
                </a:gridCol>
                <a:gridCol w="924919">
                  <a:extLst>
                    <a:ext uri="{9D8B030D-6E8A-4147-A177-3AD203B41FA5}">
                      <a16:colId xmlns:a16="http://schemas.microsoft.com/office/drawing/2014/main" val="1411042657"/>
                    </a:ext>
                  </a:extLst>
                </a:gridCol>
                <a:gridCol w="924919">
                  <a:extLst>
                    <a:ext uri="{9D8B030D-6E8A-4147-A177-3AD203B41FA5}">
                      <a16:colId xmlns:a16="http://schemas.microsoft.com/office/drawing/2014/main" val="1859274068"/>
                    </a:ext>
                  </a:extLst>
                </a:gridCol>
              </a:tblGrid>
              <a:tr h="416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연령대</a:t>
                      </a:r>
                    </a:p>
                  </a:txBody>
                  <a:tcPr marL="100183" marR="100183" marT="50090" marB="500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조건</a:t>
                      </a: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결과</a:t>
                      </a: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Lift(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향상도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5175464"/>
                  </a:ext>
                </a:extLst>
              </a:tr>
              <a:tr h="4164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20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대</a:t>
                      </a:r>
                    </a:p>
                  </a:txBody>
                  <a:tcPr marL="100183" marR="100183" marT="50090" marB="500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유정란</a:t>
                      </a: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도시락김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1.487</a:t>
                      </a: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6299038"/>
                  </a:ext>
                </a:extLst>
              </a:tr>
              <a:tr h="4164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30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대</a:t>
                      </a:r>
                    </a:p>
                  </a:txBody>
                  <a:tcPr marL="100183" marR="100183" marT="50090" marB="500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단무지</a:t>
                      </a: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김밥김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8.1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576208"/>
                  </a:ext>
                </a:extLst>
              </a:tr>
              <a:tr h="4164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40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대</a:t>
                      </a:r>
                    </a:p>
                  </a:txBody>
                  <a:tcPr marL="100183" marR="100183" marT="50090" marB="500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두부</a:t>
                      </a: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명태참어묵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1.347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22620"/>
                  </a:ext>
                </a:extLst>
              </a:tr>
              <a:tr h="4164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50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대</a:t>
                      </a:r>
                    </a:p>
                  </a:txBody>
                  <a:tcPr marL="100183" marR="100183" marT="50090" marB="500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브로컬리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유정란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3.107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0215690"/>
                  </a:ext>
                </a:extLst>
              </a:tr>
              <a:tr h="4164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60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대 이상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00183" marR="100183" marT="50090" marB="500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오이</a:t>
                      </a: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가지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2.14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2729562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04FF2A05-D0B4-CA4B-8815-672C2455AEEE}"/>
              </a:ext>
            </a:extLst>
          </p:cNvPr>
          <p:cNvSpPr txBox="1"/>
          <p:nvPr/>
        </p:nvSpPr>
        <p:spPr>
          <a:xfrm>
            <a:off x="2760665" y="2664153"/>
            <a:ext cx="1870224" cy="61080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softEdge rad="12700"/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조건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선행상품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후행상품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79FFBF-22C3-C5D8-B568-AFF5CEC5F2D8}"/>
              </a:ext>
            </a:extLst>
          </p:cNvPr>
          <p:cNvSpPr txBox="1"/>
          <p:nvPr/>
        </p:nvSpPr>
        <p:spPr>
          <a:xfrm>
            <a:off x="5376005" y="3905459"/>
            <a:ext cx="1435856" cy="697242"/>
          </a:xfrm>
          <a:prstGeom prst="rect">
            <a:avLst/>
          </a:prstGeom>
          <a:solidFill>
            <a:srgbClr val="57BA80"/>
          </a:solidFill>
          <a:effectLst>
            <a:softEdge rad="12700"/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연령대별 상품의 최적의 조합 </a:t>
            </a:r>
            <a:endParaRPr lang="en-US" altLang="ko-KR" sz="14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0DB1E8-0F72-270E-58B2-11C4B01F7A8B}"/>
              </a:ext>
            </a:extLst>
          </p:cNvPr>
          <p:cNvSpPr txBox="1"/>
          <p:nvPr/>
        </p:nvSpPr>
        <p:spPr>
          <a:xfrm>
            <a:off x="2077309" y="6188011"/>
            <a:ext cx="2764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/>
              <a:t>* Lift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향상도</a:t>
            </a:r>
            <a:r>
              <a:rPr lang="en-US" altLang="ko-KR" sz="1000" b="1" dirty="0"/>
              <a:t>) </a:t>
            </a:r>
            <a:r>
              <a:rPr lang="en-US" altLang="ko-KR" sz="1000" b="1"/>
              <a:t>: 1</a:t>
            </a:r>
            <a:r>
              <a:rPr lang="ko-KR" altLang="en-US" sz="1000" b="1"/>
              <a:t>보다 크면 연관성이 높음</a:t>
            </a:r>
            <a:endParaRPr lang="ko-KR" altLang="en-US" sz="1000" b="1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42362D5-7C54-F050-87D0-F31BBB10F135}"/>
              </a:ext>
            </a:extLst>
          </p:cNvPr>
          <p:cNvSpPr/>
          <p:nvPr/>
        </p:nvSpPr>
        <p:spPr>
          <a:xfrm>
            <a:off x="7394576" y="1934095"/>
            <a:ext cx="4222903" cy="4610100"/>
          </a:xfrm>
          <a:prstGeom prst="roundRect">
            <a:avLst>
              <a:gd name="adj" fmla="val 9280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E5AF898-5C5D-1D85-EC5A-CBE8DF4FCA5E}"/>
              </a:ext>
            </a:extLst>
          </p:cNvPr>
          <p:cNvSpPr/>
          <p:nvPr/>
        </p:nvSpPr>
        <p:spPr>
          <a:xfrm>
            <a:off x="8043797" y="1773285"/>
            <a:ext cx="2816361" cy="4346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</a:rPr>
              <a:t>연령대별 차별화 서비스</a:t>
            </a:r>
          </a:p>
        </p:txBody>
      </p:sp>
      <p:graphicFrame>
        <p:nvGraphicFramePr>
          <p:cNvPr id="48" name="표 33">
            <a:extLst>
              <a:ext uri="{FF2B5EF4-FFF2-40B4-BE49-F238E27FC236}">
                <a16:creationId xmlns:a16="http://schemas.microsoft.com/office/drawing/2014/main" id="{B24D8198-5A95-5468-39DD-A1FF2CF85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852822"/>
              </p:ext>
            </p:extLst>
          </p:nvPr>
        </p:nvGraphicFramePr>
        <p:xfrm>
          <a:off x="7645542" y="2507828"/>
          <a:ext cx="3699676" cy="29139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4919">
                  <a:extLst>
                    <a:ext uri="{9D8B030D-6E8A-4147-A177-3AD203B41FA5}">
                      <a16:colId xmlns:a16="http://schemas.microsoft.com/office/drawing/2014/main" val="3424864248"/>
                    </a:ext>
                  </a:extLst>
                </a:gridCol>
                <a:gridCol w="924919">
                  <a:extLst>
                    <a:ext uri="{9D8B030D-6E8A-4147-A177-3AD203B41FA5}">
                      <a16:colId xmlns:a16="http://schemas.microsoft.com/office/drawing/2014/main" val="3459806981"/>
                    </a:ext>
                  </a:extLst>
                </a:gridCol>
                <a:gridCol w="924919">
                  <a:extLst>
                    <a:ext uri="{9D8B030D-6E8A-4147-A177-3AD203B41FA5}">
                      <a16:colId xmlns:a16="http://schemas.microsoft.com/office/drawing/2014/main" val="1411042657"/>
                    </a:ext>
                  </a:extLst>
                </a:gridCol>
                <a:gridCol w="924919">
                  <a:extLst>
                    <a:ext uri="{9D8B030D-6E8A-4147-A177-3AD203B41FA5}">
                      <a16:colId xmlns:a16="http://schemas.microsoft.com/office/drawing/2014/main" val="1859274068"/>
                    </a:ext>
                  </a:extLst>
                </a:gridCol>
              </a:tblGrid>
              <a:tr h="482505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00183" marR="100183" marT="50090" marB="500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조건</a:t>
                      </a: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결과</a:t>
                      </a: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Lift(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향상도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5175464"/>
                  </a:ext>
                </a:extLst>
              </a:tr>
              <a:tr h="480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20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대</a:t>
                      </a:r>
                    </a:p>
                  </a:txBody>
                  <a:tcPr marL="100183" marR="100183" marT="50090" marB="500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오이</a:t>
                      </a: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유정란</a:t>
                      </a: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1.262</a:t>
                      </a: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6299038"/>
                  </a:ext>
                </a:extLst>
              </a:tr>
              <a:tr h="480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30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대</a:t>
                      </a:r>
                    </a:p>
                  </a:txBody>
                  <a:tcPr marL="100183" marR="100183" marT="50090" marB="500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8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00183" marR="100183" marT="50091" marB="5009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유정란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1.335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576208"/>
                  </a:ext>
                </a:extLst>
              </a:tr>
              <a:tr h="480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40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대</a:t>
                      </a:r>
                    </a:p>
                  </a:txBody>
                  <a:tcPr marL="100183" marR="100183" marT="50090" marB="500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8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00183" marR="100183" marT="50091" marB="5009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중파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1.746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22620"/>
                  </a:ext>
                </a:extLst>
              </a:tr>
              <a:tr h="480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50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대</a:t>
                      </a:r>
                    </a:p>
                  </a:txBody>
                  <a:tcPr marL="100183" marR="100183" marT="50090" marB="500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8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00183" marR="100183" marT="50091" marB="5009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부추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3.107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0215690"/>
                  </a:ext>
                </a:extLst>
              </a:tr>
              <a:tr h="482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60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대 이상</a:t>
                      </a:r>
                    </a:p>
                  </a:txBody>
                  <a:tcPr marL="100183" marR="100183" marT="50090" marB="500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8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100183" marR="100183" marT="50091" marB="5009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완숙토마토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2.0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100183" marR="100183" marT="50090" marB="5009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2729562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994B5CA8-862C-187F-A339-82090A2FD765}"/>
              </a:ext>
            </a:extLst>
          </p:cNvPr>
          <p:cNvSpPr txBox="1"/>
          <p:nvPr/>
        </p:nvSpPr>
        <p:spPr>
          <a:xfrm>
            <a:off x="7962751" y="5706153"/>
            <a:ext cx="3086550" cy="3694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801" b="1" dirty="0"/>
              <a:t>“</a:t>
            </a:r>
            <a:r>
              <a:rPr lang="ko-KR" altLang="en-US" sz="1801" b="1"/>
              <a:t>연령대별 추천</a:t>
            </a:r>
            <a:r>
              <a:rPr lang="en-US" altLang="ko-KR" sz="1801" b="1"/>
              <a:t> </a:t>
            </a:r>
            <a:r>
              <a:rPr lang="ko-KR" altLang="en-US" sz="1801" b="1"/>
              <a:t>서비스 </a:t>
            </a:r>
            <a:r>
              <a:rPr lang="ko-KR" altLang="en-US" sz="1801" b="1" dirty="0"/>
              <a:t>제공</a:t>
            </a:r>
            <a:r>
              <a:rPr lang="en-US" altLang="ko-KR" sz="1801" b="1" dirty="0"/>
              <a:t>”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58EB949-A2B7-1044-4F09-74BC4E711DAE}"/>
              </a:ext>
            </a:extLst>
          </p:cNvPr>
          <p:cNvCxnSpPr>
            <a:cxnSpLocks/>
          </p:cNvCxnSpPr>
          <p:nvPr/>
        </p:nvCxnSpPr>
        <p:spPr>
          <a:xfrm>
            <a:off x="-1" y="588126"/>
            <a:ext cx="12192001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6EE8C47-3E8A-2811-E3AB-36866DBCD781}"/>
              </a:ext>
            </a:extLst>
          </p:cNvPr>
          <p:cNvSpPr txBox="1"/>
          <p:nvPr/>
        </p:nvSpPr>
        <p:spPr>
          <a:xfrm>
            <a:off x="127822" y="108154"/>
            <a:ext cx="322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9E2F5-BC4A-157C-BCFE-B9DD2740AD59}"/>
              </a:ext>
            </a:extLst>
          </p:cNvPr>
          <p:cNvSpPr txBox="1"/>
          <p:nvPr/>
        </p:nvSpPr>
        <p:spPr>
          <a:xfrm>
            <a:off x="495853" y="732286"/>
            <a:ext cx="11696150" cy="8241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40" indent="-28574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고객의 구매한 상품의 특성을 분석한 결과</a:t>
            </a:r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, 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연령대별 선호 물품이 상이하기 때문에 구매 특성을 반영한 </a:t>
            </a:r>
            <a:endParaRPr lang="en-US" altLang="ko-KR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801" b="1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</a:t>
            </a:r>
            <a:r>
              <a:rPr lang="ko-KR" altLang="en-US" sz="1801" b="1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맞춤형</a:t>
            </a:r>
            <a:r>
              <a:rPr lang="ko-KR" altLang="en-US" sz="1801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추천 </a:t>
            </a:r>
            <a:r>
              <a:rPr lang="ko-KR" altLang="en-US" sz="1801" b="1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04549-0A57-0078-6444-D792C0F1E659}"/>
              </a:ext>
            </a:extLst>
          </p:cNvPr>
          <p:cNvSpPr txBox="1"/>
          <p:nvPr/>
        </p:nvSpPr>
        <p:spPr>
          <a:xfrm>
            <a:off x="11245796" y="6440497"/>
            <a:ext cx="85853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/>
              <a:t>12/18</a:t>
            </a:r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208316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FF9574-E08D-639B-7E79-F115432335E5}"/>
              </a:ext>
            </a:extLst>
          </p:cNvPr>
          <p:cNvSpPr/>
          <p:nvPr/>
        </p:nvSpPr>
        <p:spPr>
          <a:xfrm>
            <a:off x="4389668" y="2258966"/>
            <a:ext cx="3534084" cy="398387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D86AF9A-9B8A-1C1F-5C3E-EC24707BE462}"/>
              </a:ext>
            </a:extLst>
          </p:cNvPr>
          <p:cNvCxnSpPr>
            <a:cxnSpLocks/>
          </p:cNvCxnSpPr>
          <p:nvPr/>
        </p:nvCxnSpPr>
        <p:spPr>
          <a:xfrm>
            <a:off x="-1" y="588126"/>
            <a:ext cx="12192001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440D125-B355-4EA5-ED08-9C79A2781385}"/>
              </a:ext>
            </a:extLst>
          </p:cNvPr>
          <p:cNvSpPr txBox="1"/>
          <p:nvPr/>
        </p:nvSpPr>
        <p:spPr>
          <a:xfrm>
            <a:off x="127822" y="108154"/>
            <a:ext cx="322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254CA26-B208-12E3-9BDF-37AF66473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744443"/>
              </p:ext>
            </p:extLst>
          </p:nvPr>
        </p:nvGraphicFramePr>
        <p:xfrm>
          <a:off x="367319" y="4490290"/>
          <a:ext cx="3545818" cy="1762460"/>
        </p:xfrm>
        <a:graphic>
          <a:graphicData uri="http://schemas.openxmlformats.org/drawingml/2006/table">
            <a:tbl>
              <a:tblPr firstRow="1" bandRow="1"/>
              <a:tblGrid>
                <a:gridCol w="621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4875">
                  <a:extLst>
                    <a:ext uri="{9D8B030D-6E8A-4147-A177-3AD203B41FA5}">
                      <a16:colId xmlns:a16="http://schemas.microsoft.com/office/drawing/2014/main" val="1538889486"/>
                    </a:ext>
                  </a:extLst>
                </a:gridCol>
                <a:gridCol w="584875">
                  <a:extLst>
                    <a:ext uri="{9D8B030D-6E8A-4147-A177-3AD203B41FA5}">
                      <a16:colId xmlns:a16="http://schemas.microsoft.com/office/drawing/2014/main" val="1023596663"/>
                    </a:ext>
                  </a:extLst>
                </a:gridCol>
              </a:tblGrid>
              <a:tr h="3524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4503" marR="84503" marT="42252" marB="422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DT</a:t>
                      </a:r>
                    </a:p>
                  </a:txBody>
                  <a:tcPr marL="84503" marR="84503" marT="42252" marB="422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>
                        <a:lumMod val="9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RF</a:t>
                      </a:r>
                    </a:p>
                  </a:txBody>
                  <a:tcPr marL="84503" marR="84503" marT="42252" marB="422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>
                        <a:lumMod val="9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rgbClr val="0000FF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LGBM</a:t>
                      </a:r>
                    </a:p>
                  </a:txBody>
                  <a:tcPr marL="84503" marR="84503" marT="42252" marB="422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>
                        <a:lumMod val="9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GB</a:t>
                      </a:r>
                    </a:p>
                  </a:txBody>
                  <a:tcPr marL="84503" marR="84503" marT="42252" marB="422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XGB</a:t>
                      </a:r>
                    </a:p>
                  </a:txBody>
                  <a:tcPr marL="84503" marR="84503" marT="42252" marB="422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9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Train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Accuracy</a:t>
                      </a:r>
                    </a:p>
                  </a:txBody>
                  <a:tcPr marL="84503" marR="84503" marT="42252" marB="4225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0.804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4503" marR="84503" marT="42252" marB="4225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0.813</a:t>
                      </a:r>
                      <a:endParaRPr lang="en-US" altLang="ko-KR" sz="9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4503" marR="84503" marT="42252" marB="4225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0.891</a:t>
                      </a:r>
                      <a:endParaRPr lang="ko-KR" altLang="en-US" sz="900" b="1" kern="1200" dirty="0">
                        <a:solidFill>
                          <a:srgbClr val="0000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4503" marR="84503" marT="42252" marB="4225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0.929</a:t>
                      </a:r>
                      <a:endParaRPr lang="en-US" altLang="ko-KR" sz="9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4503" marR="84503" marT="42252" marB="4225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0.904</a:t>
                      </a:r>
                      <a:endParaRPr lang="en-US" altLang="ko-KR" sz="9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4503" marR="84503" marT="42252" marB="4225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49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Train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F1 score</a:t>
                      </a:r>
                    </a:p>
                  </a:txBody>
                  <a:tcPr marL="84503" marR="84503" marT="42252" marB="42252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0.801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4503" marR="84503" marT="42252" marB="4225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0.770</a:t>
                      </a:r>
                      <a:endParaRPr lang="en-US" altLang="ko-KR" sz="9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4503" marR="84503" marT="42252" marB="42252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0.878</a:t>
                      </a:r>
                      <a:endParaRPr lang="en-US" altLang="ko-KR" sz="900" b="1" dirty="0">
                        <a:solidFill>
                          <a:srgbClr val="0000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4503" marR="84503" marT="42252" marB="42252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0.924</a:t>
                      </a:r>
                      <a:endParaRPr lang="en-US" altLang="ko-KR" sz="9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4503" marR="84503" marT="42252" marB="4225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0.895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4503" marR="84503" marT="42252" marB="4225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49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Test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Accuracy</a:t>
                      </a:r>
                    </a:p>
                  </a:txBody>
                  <a:tcPr marL="84503" marR="84503" marT="42252" marB="42252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0.785</a:t>
                      </a:r>
                      <a:endParaRPr lang="ko-KR" altLang="en-US" sz="90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4503" marR="84503" marT="42252" marB="422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0.801</a:t>
                      </a:r>
                      <a:endParaRPr lang="ko-KR" altLang="en-US" sz="90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4503" marR="84503" marT="42252" marB="4225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0.885</a:t>
                      </a:r>
                      <a:endParaRPr lang="ko-KR" altLang="en-US" sz="900" b="1" kern="1200" dirty="0">
                        <a:solidFill>
                          <a:srgbClr val="0000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4503" marR="84503" marT="42252" marB="4225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0.874</a:t>
                      </a:r>
                      <a:endParaRPr lang="ko-KR" altLang="en-US" sz="90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84503" marR="84503" marT="42252" marB="42252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0.880</a:t>
                      </a:r>
                      <a:endParaRPr lang="en-US" altLang="ko-KR" sz="9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4503" marR="84503" marT="42252" marB="4225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49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Test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F1 score</a:t>
                      </a:r>
                    </a:p>
                  </a:txBody>
                  <a:tcPr marL="84503" marR="84503" marT="42252" marB="42252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0.782</a:t>
                      </a:r>
                      <a:endParaRPr lang="en-US" altLang="ko-KR" sz="9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4503" marR="84503" marT="42252" marB="42252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0.753</a:t>
                      </a:r>
                      <a:endParaRPr lang="en-US" altLang="ko-KR" sz="9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4503" marR="84503" marT="42252" marB="42252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b="1" kern="1200" dirty="0">
                          <a:solidFill>
                            <a:srgbClr val="0000FF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0.870</a:t>
                      </a:r>
                      <a:endParaRPr lang="en-US" altLang="ko-KR" sz="900" b="1" dirty="0">
                        <a:solidFill>
                          <a:srgbClr val="0000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4503" marR="84503" marT="42252" marB="42252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0.863</a:t>
                      </a:r>
                      <a:endParaRPr lang="en-US" altLang="ko-KR" sz="9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4503" marR="84503" marT="42252" marB="42252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0.867</a:t>
                      </a:r>
                      <a:endParaRPr lang="en-US" altLang="ko-KR" sz="9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4503" marR="84503" marT="42252" marB="4225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3D7513D-9581-2666-428A-56006D41E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570386"/>
              </p:ext>
            </p:extLst>
          </p:nvPr>
        </p:nvGraphicFramePr>
        <p:xfrm>
          <a:off x="4393002" y="4447291"/>
          <a:ext cx="3533305" cy="1762460"/>
        </p:xfrm>
        <a:graphic>
          <a:graphicData uri="http://schemas.openxmlformats.org/drawingml/2006/table">
            <a:tbl>
              <a:tblPr firstRow="1" bandRow="1"/>
              <a:tblGrid>
                <a:gridCol w="645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0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8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8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8884">
                  <a:extLst>
                    <a:ext uri="{9D8B030D-6E8A-4147-A177-3AD203B41FA5}">
                      <a16:colId xmlns:a16="http://schemas.microsoft.com/office/drawing/2014/main" val="1538889486"/>
                    </a:ext>
                  </a:extLst>
                </a:gridCol>
                <a:gridCol w="588884">
                  <a:extLst>
                    <a:ext uri="{9D8B030D-6E8A-4147-A177-3AD203B41FA5}">
                      <a16:colId xmlns:a16="http://schemas.microsoft.com/office/drawing/2014/main" val="1023596663"/>
                    </a:ext>
                  </a:extLst>
                </a:gridCol>
              </a:tblGrid>
              <a:tr h="3524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4503" marR="84503" marT="42252" marB="422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DT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>
                        <a:lumMod val="9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RF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>
                        <a:lumMod val="9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LGBM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>
                        <a:lumMod val="9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XGB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9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Train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Accuracy</a:t>
                      </a:r>
                    </a:p>
                  </a:txBody>
                  <a:tcPr marL="84503" marR="84503" marT="42252" marB="4225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0.981</a:t>
                      </a:r>
                      <a:endParaRPr lang="ko-KR" altLang="en-US" sz="9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/>
                        <a:t>0.981</a:t>
                      </a: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0.899</a:t>
                      </a:r>
                      <a:endParaRPr lang="ko-KR" altLang="en-US" sz="9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/>
                        <a:t>0.962</a:t>
                      </a:r>
                      <a:endParaRPr lang="en-US" altLang="ko-KR" sz="900" b="1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/>
                        <a:t>0.962</a:t>
                      </a:r>
                      <a:endParaRPr lang="en-US" altLang="ko-KR" sz="900" b="1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49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Train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F1 score</a:t>
                      </a:r>
                    </a:p>
                  </a:txBody>
                  <a:tcPr marL="84503" marR="84503" marT="42252" marB="42252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0.980</a:t>
                      </a:r>
                      <a:endParaRPr lang="ko-KR" altLang="en-US" sz="900" b="1" kern="1200" dirty="0">
                        <a:solidFill>
                          <a:srgbClr val="0000FF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0.981</a:t>
                      </a: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b="0" dirty="0"/>
                        <a:t>0.903</a:t>
                      </a:r>
                      <a:endParaRPr lang="en-US" altLang="ko-KR" sz="9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/>
                        <a:t>0.962</a:t>
                      </a:r>
                      <a:endParaRPr lang="en-US" altLang="ko-KR" sz="9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0.954</a:t>
                      </a:r>
                      <a:endParaRPr lang="ko-KR" altLang="en-US" sz="9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49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Test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Accuracy</a:t>
                      </a:r>
                    </a:p>
                  </a:txBody>
                  <a:tcPr marL="84503" marR="84503" marT="42252" marB="42252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0.942</a:t>
                      </a:r>
                      <a:endParaRPr lang="ko-KR" altLang="en-US" sz="900" b="1" kern="1200" dirty="0">
                        <a:solidFill>
                          <a:srgbClr val="0000FF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0.934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/>
                        <a:t>0.894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0.940</a:t>
                      </a:r>
                      <a:endParaRPr lang="ko-KR" altLang="en-US" sz="9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/>
                        <a:t>0.954</a:t>
                      </a:r>
                      <a:endParaRPr lang="en-US" altLang="ko-KR" sz="9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49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Test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F1 score</a:t>
                      </a:r>
                    </a:p>
                  </a:txBody>
                  <a:tcPr marL="84503" marR="84503" marT="42252" marB="42252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0.943</a:t>
                      </a:r>
                      <a:endParaRPr lang="en-US" altLang="ko-KR" sz="9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/>
                        <a:t>0.936</a:t>
                      </a:r>
                      <a:endParaRPr lang="en-US" altLang="ko-KR" sz="9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b="0" dirty="0"/>
                        <a:t>0.899</a:t>
                      </a:r>
                      <a:endParaRPr lang="en-US" altLang="ko-KR" sz="9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/>
                        <a:t>0.940</a:t>
                      </a: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0.954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DFFEAA89-0B2D-CFD8-28AC-6D8DE9730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821371"/>
              </p:ext>
            </p:extLst>
          </p:nvPr>
        </p:nvGraphicFramePr>
        <p:xfrm>
          <a:off x="8291381" y="4431368"/>
          <a:ext cx="3533304" cy="1802265"/>
        </p:xfrm>
        <a:graphic>
          <a:graphicData uri="http://schemas.openxmlformats.org/drawingml/2006/table">
            <a:tbl>
              <a:tblPr firstRow="1" bandRow="1"/>
              <a:tblGrid>
                <a:gridCol w="643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8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8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8884">
                  <a:extLst>
                    <a:ext uri="{9D8B030D-6E8A-4147-A177-3AD203B41FA5}">
                      <a16:colId xmlns:a16="http://schemas.microsoft.com/office/drawing/2014/main" val="1538889486"/>
                    </a:ext>
                  </a:extLst>
                </a:gridCol>
                <a:gridCol w="588884">
                  <a:extLst>
                    <a:ext uri="{9D8B030D-6E8A-4147-A177-3AD203B41FA5}">
                      <a16:colId xmlns:a16="http://schemas.microsoft.com/office/drawing/2014/main" val="1023596663"/>
                    </a:ext>
                  </a:extLst>
                </a:gridCol>
              </a:tblGrid>
              <a:tr h="3604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4503" marR="84503" marT="42252" marB="422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DT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>
                        <a:lumMod val="9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RF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>
                        <a:lumMod val="9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LGBM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>
                        <a:lumMod val="9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XGB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45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Train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Accuracy</a:t>
                      </a:r>
                    </a:p>
                  </a:txBody>
                  <a:tcPr marL="84503" marR="84503" marT="42252" marB="4225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0.975</a:t>
                      </a:r>
                      <a:endParaRPr lang="ko-KR" altLang="en-US" sz="900" b="1" kern="1200" dirty="0">
                        <a:solidFill>
                          <a:srgbClr val="0000FF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/>
                        <a:t>0.973</a:t>
                      </a:r>
                      <a:endParaRPr lang="en-US" altLang="ko-KR" sz="900" b="1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0.907</a:t>
                      </a:r>
                      <a:endParaRPr lang="ko-KR" altLang="en-US" sz="900" b="1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/>
                        <a:t>0.974</a:t>
                      </a:r>
                      <a:endParaRPr lang="en-US" altLang="ko-KR" sz="900" b="1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/>
                        <a:t>0.952</a:t>
                      </a: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45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Train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F1 score</a:t>
                      </a:r>
                    </a:p>
                  </a:txBody>
                  <a:tcPr marL="84503" marR="84503" marT="42252" marB="42252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0.974</a:t>
                      </a:r>
                      <a:endParaRPr lang="ko-KR" altLang="en-US" sz="900" b="1" kern="1200" dirty="0">
                        <a:solidFill>
                          <a:srgbClr val="0000FF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0.973</a:t>
                      </a: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/>
                        <a:t>0.912</a:t>
                      </a: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/>
                        <a:t>0.974</a:t>
                      </a:r>
                      <a:endParaRPr lang="en-US" altLang="ko-KR" sz="9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0.952</a:t>
                      </a:r>
                      <a:endParaRPr lang="ko-KR" altLang="en-US" sz="9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45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Test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Accuracy</a:t>
                      </a:r>
                    </a:p>
                  </a:txBody>
                  <a:tcPr marL="84503" marR="84503" marT="42252" marB="42252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0.942</a:t>
                      </a:r>
                      <a:endParaRPr lang="ko-KR" altLang="en-US" sz="900" b="1" kern="1200" dirty="0">
                        <a:solidFill>
                          <a:srgbClr val="0000FF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0.935</a:t>
                      </a:r>
                      <a:endParaRPr lang="ko-KR" altLang="en-US" sz="9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0.904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0.940</a:t>
                      </a:r>
                      <a:endParaRPr lang="ko-KR" altLang="en-US" sz="9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/>
                        <a:t>0.936</a:t>
                      </a:r>
                      <a:endParaRPr lang="en-US" altLang="ko-KR" sz="9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45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Test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F1 score</a:t>
                      </a:r>
                    </a:p>
                  </a:txBody>
                  <a:tcPr marL="84503" marR="84503" marT="42252" marB="42252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b="1" dirty="0">
                          <a:solidFill>
                            <a:srgbClr val="0000FF"/>
                          </a:solidFill>
                        </a:rPr>
                        <a:t>0.942</a:t>
                      </a:r>
                      <a:endParaRPr lang="en-US" altLang="ko-KR" sz="9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/>
                        <a:t>0.936</a:t>
                      </a:r>
                      <a:endParaRPr lang="en-US" altLang="ko-KR" sz="9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/>
                        <a:t>0.909</a:t>
                      </a:r>
                      <a:endParaRPr lang="en-US" altLang="ko-KR" sz="9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/>
                        <a:t>0.940</a:t>
                      </a: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/>
                        <a:t>0.936</a:t>
                      </a: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92238C3-2664-78AD-9B06-6CD58E13D5EC}"/>
              </a:ext>
            </a:extLst>
          </p:cNvPr>
          <p:cNvSpPr/>
          <p:nvPr/>
        </p:nvSpPr>
        <p:spPr>
          <a:xfrm>
            <a:off x="1087918" y="3623254"/>
            <a:ext cx="361430" cy="8635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EC47BD-5A19-A3D0-2B2D-F70F44BE0363}"/>
              </a:ext>
            </a:extLst>
          </p:cNvPr>
          <p:cNvSpPr/>
          <p:nvPr/>
        </p:nvSpPr>
        <p:spPr>
          <a:xfrm>
            <a:off x="1697756" y="3791208"/>
            <a:ext cx="361430" cy="6956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D33BA3-1ECA-44F7-229A-1EB066859CFC}"/>
              </a:ext>
            </a:extLst>
          </p:cNvPr>
          <p:cNvSpPr/>
          <p:nvPr/>
        </p:nvSpPr>
        <p:spPr>
          <a:xfrm>
            <a:off x="2292177" y="3053895"/>
            <a:ext cx="361430" cy="1423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A5DEF5-9223-3411-67DC-5EDADCF02E0F}"/>
              </a:ext>
            </a:extLst>
          </p:cNvPr>
          <p:cNvSpPr/>
          <p:nvPr/>
        </p:nvSpPr>
        <p:spPr>
          <a:xfrm>
            <a:off x="2864495" y="3238884"/>
            <a:ext cx="361430" cy="12384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3C75FF-0744-8528-941B-149310219990}"/>
              </a:ext>
            </a:extLst>
          </p:cNvPr>
          <p:cNvSpPr/>
          <p:nvPr/>
        </p:nvSpPr>
        <p:spPr>
          <a:xfrm>
            <a:off x="3430298" y="3613729"/>
            <a:ext cx="361430" cy="8635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C8D18A-A946-4FC2-D3A4-A60E9927EBC0}"/>
              </a:ext>
            </a:extLst>
          </p:cNvPr>
          <p:cNvSpPr/>
          <p:nvPr/>
        </p:nvSpPr>
        <p:spPr>
          <a:xfrm>
            <a:off x="5123646" y="3016257"/>
            <a:ext cx="361430" cy="1423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B8D260-1DC9-0993-3A97-CCBB081F582D}"/>
              </a:ext>
            </a:extLst>
          </p:cNvPr>
          <p:cNvSpPr/>
          <p:nvPr/>
        </p:nvSpPr>
        <p:spPr>
          <a:xfrm>
            <a:off x="5691541" y="3228223"/>
            <a:ext cx="361430" cy="12114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687A5D-96AE-C263-30C0-D6BBEEEB26B2}"/>
              </a:ext>
            </a:extLst>
          </p:cNvPr>
          <p:cNvSpPr/>
          <p:nvPr/>
        </p:nvSpPr>
        <p:spPr>
          <a:xfrm>
            <a:off x="6283689" y="3873659"/>
            <a:ext cx="361430" cy="5660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6FA3F5-03B1-4E2C-2A42-2E8353619A07}"/>
              </a:ext>
            </a:extLst>
          </p:cNvPr>
          <p:cNvSpPr/>
          <p:nvPr/>
        </p:nvSpPr>
        <p:spPr>
          <a:xfrm>
            <a:off x="6883445" y="3201247"/>
            <a:ext cx="361430" cy="12384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37648CB-530F-2698-EA7E-14A36D83EF4A}"/>
              </a:ext>
            </a:extLst>
          </p:cNvPr>
          <p:cNvSpPr/>
          <p:nvPr/>
        </p:nvSpPr>
        <p:spPr>
          <a:xfrm>
            <a:off x="7463753" y="3873659"/>
            <a:ext cx="361430" cy="5660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DB0D8F-E732-6B0D-0C4F-FDDD43108C21}"/>
              </a:ext>
            </a:extLst>
          </p:cNvPr>
          <p:cNvSpPr/>
          <p:nvPr/>
        </p:nvSpPr>
        <p:spPr>
          <a:xfrm>
            <a:off x="9033543" y="3000797"/>
            <a:ext cx="361430" cy="1423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058FEE9-8F60-960B-0CEE-4D2074273AB1}"/>
              </a:ext>
            </a:extLst>
          </p:cNvPr>
          <p:cNvSpPr/>
          <p:nvPr/>
        </p:nvSpPr>
        <p:spPr>
          <a:xfrm>
            <a:off x="9601438" y="3212764"/>
            <a:ext cx="361430" cy="12114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98B218B-8AD0-AB9E-C247-7325F9CCAE59}"/>
              </a:ext>
            </a:extLst>
          </p:cNvPr>
          <p:cNvSpPr/>
          <p:nvPr/>
        </p:nvSpPr>
        <p:spPr>
          <a:xfrm>
            <a:off x="10193587" y="3858199"/>
            <a:ext cx="361430" cy="5660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931773-BCFC-7B07-06D0-FF32109E9F83}"/>
              </a:ext>
            </a:extLst>
          </p:cNvPr>
          <p:cNvSpPr/>
          <p:nvPr/>
        </p:nvSpPr>
        <p:spPr>
          <a:xfrm>
            <a:off x="10784953" y="3185785"/>
            <a:ext cx="361430" cy="12384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1C94A7-50E9-5AA8-22FF-AF1B9FE6293F}"/>
              </a:ext>
            </a:extLst>
          </p:cNvPr>
          <p:cNvSpPr/>
          <p:nvPr/>
        </p:nvSpPr>
        <p:spPr>
          <a:xfrm>
            <a:off x="11373651" y="3228224"/>
            <a:ext cx="361430" cy="11959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9EE30C-A83D-15AC-890E-875955AF088C}"/>
              </a:ext>
            </a:extLst>
          </p:cNvPr>
          <p:cNvSpPr txBox="1"/>
          <p:nvPr/>
        </p:nvSpPr>
        <p:spPr>
          <a:xfrm>
            <a:off x="495852" y="732286"/>
            <a:ext cx="10577617" cy="8241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40" indent="-28574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>
                <a:latin typeface="나눔고딕" pitchFamily="2" charset="-127"/>
                <a:ea typeface="나눔고딕" pitchFamily="2" charset="-127"/>
                <a:cs typeface="+mn-lt"/>
              </a:rPr>
              <a:t>구독 가능성</a:t>
            </a:r>
            <a:r>
              <a:rPr lang="en-US" altLang="ko-KR" sz="1600" b="1">
                <a:latin typeface="나눔고딕" pitchFamily="2" charset="-127"/>
                <a:ea typeface="나눔고딕" pitchFamily="2" charset="-127"/>
                <a:cs typeface="+mn-lt"/>
              </a:rPr>
              <a:t>/</a:t>
            </a:r>
            <a:r>
              <a:rPr lang="ko-KR" altLang="en-US" sz="1600" b="1">
                <a:latin typeface="나눔고딕" pitchFamily="2" charset="-127"/>
                <a:ea typeface="나눔고딕" pitchFamily="2" charset="-127"/>
                <a:cs typeface="+mn-lt"/>
              </a:rPr>
              <a:t>불량 고객 가능성</a:t>
            </a:r>
            <a:r>
              <a:rPr lang="en-US" altLang="ko-KR" sz="1600" b="1">
                <a:latin typeface="나눔고딕" pitchFamily="2" charset="-127"/>
                <a:ea typeface="나눔고딕" pitchFamily="2" charset="-127"/>
                <a:cs typeface="+mn-lt"/>
              </a:rPr>
              <a:t>/</a:t>
            </a:r>
            <a:r>
              <a:rPr lang="ko-KR" altLang="en-US" sz="1600" b="1">
                <a:latin typeface="나눔고딕" pitchFamily="2" charset="-127"/>
                <a:ea typeface="나눔고딕" pitchFamily="2" charset="-127"/>
                <a:cs typeface="+mn-lt"/>
              </a:rPr>
              <a:t>우수 고객 가능성 예측 모델 개발 결과</a:t>
            </a:r>
            <a:endParaRPr lang="en-US" altLang="ko-KR" sz="1600" b="1">
              <a:latin typeface="나눔고딕" pitchFamily="2" charset="-127"/>
              <a:ea typeface="나눔고딕" pitchFamily="2" charset="-127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600" b="1">
                <a:latin typeface="나눔고딕" pitchFamily="2" charset="-127"/>
                <a:ea typeface="나눔고딕" pitchFamily="2" charset="-127"/>
                <a:cs typeface="+mn-lt"/>
              </a:rPr>
              <a:t>     </a:t>
            </a:r>
            <a:r>
              <a:rPr lang="ko-KR" altLang="en-US" sz="1801" b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+mn-lt"/>
              </a:rPr>
              <a:t>정확도</a:t>
            </a:r>
            <a:r>
              <a:rPr lang="en-US" altLang="ko-KR" sz="1801" b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+mn-lt"/>
              </a:rPr>
              <a:t>, F1-score</a:t>
            </a:r>
            <a:r>
              <a:rPr lang="ko-KR" altLang="en-US" sz="1600" b="1">
                <a:latin typeface="나눔고딕" pitchFamily="2" charset="-127"/>
                <a:ea typeface="나눔고딕" pitchFamily="2" charset="-127"/>
                <a:cs typeface="+mn-lt"/>
              </a:rPr>
              <a:t>를 상호 비교하여 최종 모델 선정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0B8C09-4105-69DD-2B05-F78F34058EF0}"/>
              </a:ext>
            </a:extLst>
          </p:cNvPr>
          <p:cNvSpPr txBox="1"/>
          <p:nvPr/>
        </p:nvSpPr>
        <p:spPr>
          <a:xfrm>
            <a:off x="2179129" y="2694110"/>
            <a:ext cx="633313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LGBM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F20C84-7724-812B-640F-594B596E90AF}"/>
              </a:ext>
            </a:extLst>
          </p:cNvPr>
          <p:cNvSpPr txBox="1"/>
          <p:nvPr/>
        </p:nvSpPr>
        <p:spPr>
          <a:xfrm>
            <a:off x="4973023" y="2681052"/>
            <a:ext cx="633313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203EB-8E2C-1B0B-99F9-DCD2D64E17A3}"/>
              </a:ext>
            </a:extLst>
          </p:cNvPr>
          <p:cNvSpPr txBox="1"/>
          <p:nvPr/>
        </p:nvSpPr>
        <p:spPr>
          <a:xfrm>
            <a:off x="8897601" y="2660846"/>
            <a:ext cx="633313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3F3069-E81B-3D87-B3B6-AE494D9A9E18}"/>
              </a:ext>
            </a:extLst>
          </p:cNvPr>
          <p:cNvSpPr/>
          <p:nvPr/>
        </p:nvSpPr>
        <p:spPr>
          <a:xfrm>
            <a:off x="366538" y="2286000"/>
            <a:ext cx="3534084" cy="398387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DCDE3E-3E3A-A398-6AD2-E439B43B8551}"/>
              </a:ext>
            </a:extLst>
          </p:cNvPr>
          <p:cNvSpPr/>
          <p:nvPr/>
        </p:nvSpPr>
        <p:spPr>
          <a:xfrm>
            <a:off x="8290990" y="2265681"/>
            <a:ext cx="3534084" cy="398387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87C22C-15E9-1F06-AD07-BA10B4FEB3CD}"/>
              </a:ext>
            </a:extLst>
          </p:cNvPr>
          <p:cNvSpPr/>
          <p:nvPr/>
        </p:nvSpPr>
        <p:spPr>
          <a:xfrm>
            <a:off x="8278478" y="1950964"/>
            <a:ext cx="3554597" cy="4346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VIP</a:t>
            </a:r>
            <a:r>
              <a:rPr lang="ko-KR" altLang="en-US" sz="1600" b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고객</a:t>
            </a:r>
            <a:r>
              <a:rPr lang="en-US" altLang="ko-KR" sz="1600" b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예측 모델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0DC164-B2FC-3167-AB79-64B1B2CF4BA7}"/>
              </a:ext>
            </a:extLst>
          </p:cNvPr>
          <p:cNvSpPr/>
          <p:nvPr/>
        </p:nvSpPr>
        <p:spPr>
          <a:xfrm>
            <a:off x="4379413" y="1945701"/>
            <a:ext cx="3554597" cy="4346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불량 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고객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예측 모델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83FDE-B419-9A34-4BC8-56D92412B975}"/>
              </a:ext>
            </a:extLst>
          </p:cNvPr>
          <p:cNvSpPr/>
          <p:nvPr/>
        </p:nvSpPr>
        <p:spPr>
          <a:xfrm>
            <a:off x="356283" y="1955254"/>
            <a:ext cx="3554597" cy="4346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구독 가능성</a:t>
            </a:r>
            <a:r>
              <a:rPr lang="en-US" altLang="ko-KR" sz="1600" b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예측 모델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C50506EA-E8FE-1EF8-11D3-A7485D59657A}"/>
              </a:ext>
            </a:extLst>
          </p:cNvPr>
          <p:cNvSpPr txBox="1"/>
          <p:nvPr/>
        </p:nvSpPr>
        <p:spPr>
          <a:xfrm>
            <a:off x="2914831" y="2457641"/>
            <a:ext cx="996791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99" b="1"/>
              <a:t>(</a:t>
            </a:r>
            <a:r>
              <a:rPr lang="ko-KR" altLang="en-US" sz="899" b="1"/>
              <a:t>기준</a:t>
            </a:r>
            <a:r>
              <a:rPr lang="en-US" altLang="ko-KR" sz="899" b="1"/>
              <a:t>: F1</a:t>
            </a:r>
            <a:r>
              <a:rPr lang="ko-KR" altLang="en-US" sz="899" b="1"/>
              <a:t> </a:t>
            </a:r>
            <a:r>
              <a:rPr lang="en-US" altLang="ko-KR" sz="899" b="1"/>
              <a:t>score)</a:t>
            </a:r>
            <a:endParaRPr lang="ko-KR" altLang="en-US" sz="899" b="1" dirty="0"/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295B22F8-E0DA-B19C-B6A1-A8DC6DA6B1C5}"/>
              </a:ext>
            </a:extLst>
          </p:cNvPr>
          <p:cNvSpPr txBox="1"/>
          <p:nvPr/>
        </p:nvSpPr>
        <p:spPr>
          <a:xfrm>
            <a:off x="6965359" y="2457641"/>
            <a:ext cx="996791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99" b="1"/>
              <a:t>(</a:t>
            </a:r>
            <a:r>
              <a:rPr lang="ko-KR" altLang="en-US" sz="899" b="1"/>
              <a:t>기준</a:t>
            </a:r>
            <a:r>
              <a:rPr lang="en-US" altLang="ko-KR" sz="899" b="1"/>
              <a:t>: F1</a:t>
            </a:r>
            <a:r>
              <a:rPr lang="ko-KR" altLang="en-US" sz="899" b="1"/>
              <a:t> </a:t>
            </a:r>
            <a:r>
              <a:rPr lang="en-US" altLang="ko-KR" sz="899" b="1"/>
              <a:t>score)</a:t>
            </a:r>
            <a:endParaRPr lang="ko-KR" altLang="en-US" sz="899" b="1" dirty="0"/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FF34D865-B593-63C3-63A1-9F9324809B09}"/>
              </a:ext>
            </a:extLst>
          </p:cNvPr>
          <p:cNvSpPr txBox="1"/>
          <p:nvPr/>
        </p:nvSpPr>
        <p:spPr>
          <a:xfrm>
            <a:off x="10875256" y="2460312"/>
            <a:ext cx="996791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99" b="1"/>
              <a:t>(</a:t>
            </a:r>
            <a:r>
              <a:rPr lang="ko-KR" altLang="en-US" sz="899" b="1"/>
              <a:t>기준</a:t>
            </a:r>
            <a:r>
              <a:rPr lang="en-US" altLang="ko-KR" sz="899" b="1"/>
              <a:t>: F1</a:t>
            </a:r>
            <a:r>
              <a:rPr lang="ko-KR" altLang="en-US" sz="899" b="1"/>
              <a:t> </a:t>
            </a:r>
            <a:r>
              <a:rPr lang="en-US" altLang="ko-KR" sz="899" b="1"/>
              <a:t>score)</a:t>
            </a:r>
            <a:endParaRPr lang="ko-KR" altLang="en-US" sz="899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E5442-C564-A39B-5B8F-BED1AF4CD5C3}"/>
              </a:ext>
            </a:extLst>
          </p:cNvPr>
          <p:cNvSpPr txBox="1"/>
          <p:nvPr/>
        </p:nvSpPr>
        <p:spPr>
          <a:xfrm>
            <a:off x="4350219" y="6331819"/>
            <a:ext cx="289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(</a:t>
            </a:r>
            <a:r>
              <a:rPr lang="ko-KR" altLang="en-US" sz="1400" b="1"/>
              <a:t>불량 고객</a:t>
            </a:r>
            <a:r>
              <a:rPr lang="en-US" altLang="ko-KR" sz="1400" b="1"/>
              <a:t>:  </a:t>
            </a:r>
            <a:r>
              <a:rPr lang="ko-KR" altLang="en-US" sz="1400" b="1"/>
              <a:t>총 주문취소율 상위 </a:t>
            </a:r>
            <a:r>
              <a:rPr lang="en-US" altLang="ko-KR" sz="1400" b="1"/>
              <a:t>5%)</a:t>
            </a:r>
            <a:endParaRPr lang="ko-KR" altLang="en-US" sz="1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8EA3-652E-FD2E-1F4D-3F09B1DC4D0A}"/>
              </a:ext>
            </a:extLst>
          </p:cNvPr>
          <p:cNvSpPr txBox="1"/>
          <p:nvPr/>
        </p:nvSpPr>
        <p:spPr>
          <a:xfrm>
            <a:off x="8205224" y="6324208"/>
            <a:ext cx="2704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(VIP</a:t>
            </a:r>
            <a:r>
              <a:rPr lang="ko-KR" altLang="en-US" sz="1400" b="1"/>
              <a:t> 고객</a:t>
            </a:r>
            <a:r>
              <a:rPr lang="en-US" altLang="ko-KR" sz="1400" b="1"/>
              <a:t>: </a:t>
            </a:r>
            <a:r>
              <a:rPr lang="ko-KR" altLang="en-US" sz="1400" b="1"/>
              <a:t>총 매출금액 상위 </a:t>
            </a:r>
            <a:r>
              <a:rPr lang="en-US" altLang="ko-KR" sz="1400" b="1"/>
              <a:t>5%)</a:t>
            </a:r>
            <a:endParaRPr lang="ko-KR" altLang="en-US" sz="1400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3B0BE5-C52C-21BF-D470-0DEA60FCC683}"/>
              </a:ext>
            </a:extLst>
          </p:cNvPr>
          <p:cNvSpPr txBox="1"/>
          <p:nvPr/>
        </p:nvSpPr>
        <p:spPr>
          <a:xfrm>
            <a:off x="11245796" y="6440497"/>
            <a:ext cx="85853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/>
              <a:t>13/18</a:t>
            </a:r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594982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2F6BE35-B73E-0A60-0343-3BA2AE7F1B5C}"/>
              </a:ext>
            </a:extLst>
          </p:cNvPr>
          <p:cNvCxnSpPr>
            <a:cxnSpLocks/>
          </p:cNvCxnSpPr>
          <p:nvPr/>
        </p:nvCxnSpPr>
        <p:spPr>
          <a:xfrm>
            <a:off x="-1" y="588126"/>
            <a:ext cx="12192001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44972D-74A0-C417-C235-BDEB21F4E05A}"/>
              </a:ext>
            </a:extLst>
          </p:cNvPr>
          <p:cNvSpPr txBox="1"/>
          <p:nvPr/>
        </p:nvSpPr>
        <p:spPr>
          <a:xfrm>
            <a:off x="127822" y="108154"/>
            <a:ext cx="322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개선안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0BF3B-D80D-4F96-99D3-D5A228557BB7}"/>
              </a:ext>
            </a:extLst>
          </p:cNvPr>
          <p:cNvSpPr txBox="1"/>
          <p:nvPr/>
        </p:nvSpPr>
        <p:spPr>
          <a:xfrm>
            <a:off x="953863" y="2272402"/>
            <a:ext cx="3744001" cy="374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출고 관리가 미흡한 신선품목 개선 필요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53E1B-75DE-BDE8-9C21-02B3B72CB99C}"/>
              </a:ext>
            </a:extLst>
          </p:cNvPr>
          <p:cNvSpPr txBox="1"/>
          <p:nvPr/>
        </p:nvSpPr>
        <p:spPr>
          <a:xfrm>
            <a:off x="953863" y="2818889"/>
            <a:ext cx="3744001" cy="374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요일별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특화 상품 트렌드 분석 필요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3AEC8-4BBA-D769-AE85-EA513E2F27E2}"/>
              </a:ext>
            </a:extLst>
          </p:cNvPr>
          <p:cNvSpPr txBox="1"/>
          <p:nvPr/>
        </p:nvSpPr>
        <p:spPr>
          <a:xfrm>
            <a:off x="953863" y="3911868"/>
            <a:ext cx="3744001" cy="374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VIP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고객 예측모델 개발 필요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B1127-3EF1-E15A-C435-271D2BBFB2C0}"/>
              </a:ext>
            </a:extLst>
          </p:cNvPr>
          <p:cNvSpPr txBox="1"/>
          <p:nvPr/>
        </p:nvSpPr>
        <p:spPr>
          <a:xfrm>
            <a:off x="953863" y="4458358"/>
            <a:ext cx="3744001" cy="374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불량고객 예측모델 개발 필요 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9D811-3B00-8D0A-37C0-F68BEC934EB9}"/>
              </a:ext>
            </a:extLst>
          </p:cNvPr>
          <p:cNvSpPr txBox="1"/>
          <p:nvPr/>
        </p:nvSpPr>
        <p:spPr>
          <a:xfrm>
            <a:off x="953863" y="5004845"/>
            <a:ext cx="3744001" cy="374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구독 가능성 예측모델 개발 필요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A3C439-7173-FCB0-8044-EED5C4EF49C6}"/>
              </a:ext>
            </a:extLst>
          </p:cNvPr>
          <p:cNvSpPr txBox="1"/>
          <p:nvPr/>
        </p:nvSpPr>
        <p:spPr>
          <a:xfrm>
            <a:off x="953863" y="6097825"/>
            <a:ext cx="3744001" cy="374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구매율 향상을 위한 추천 시스템 개발 필요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3B9728-8125-42C2-48B8-6DE4AD37EB29}"/>
              </a:ext>
            </a:extLst>
          </p:cNvPr>
          <p:cNvSpPr txBox="1"/>
          <p:nvPr/>
        </p:nvSpPr>
        <p:spPr>
          <a:xfrm>
            <a:off x="7090971" y="3180909"/>
            <a:ext cx="4032000" cy="3715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latin typeface="나눔고딕" pitchFamily="2" charset="-127"/>
                <a:ea typeface="나눔고딕" pitchFamily="2" charset="-127"/>
              </a:rPr>
              <a:t>신선품목</a:t>
            </a:r>
            <a:r>
              <a:rPr lang="ko-KR" altLang="en-US" sz="140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400" b="1">
                <a:latin typeface="나눔고딕" pitchFamily="2" charset="-127"/>
                <a:ea typeface="나눔고딕" pitchFamily="2" charset="-127"/>
              </a:rPr>
              <a:t>공급사에 평가정책 도입 </a:t>
            </a:r>
            <a:endParaRPr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23E3FE-4FEE-4488-C056-4A88DB7237A7}"/>
              </a:ext>
            </a:extLst>
          </p:cNvPr>
          <p:cNvSpPr txBox="1"/>
          <p:nvPr/>
        </p:nvSpPr>
        <p:spPr>
          <a:xfrm>
            <a:off x="7090971" y="4455190"/>
            <a:ext cx="4032000" cy="374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첫 달 구독 무료 서비스 도입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F74631-C966-9B41-E88A-3706D79B5C0C}"/>
              </a:ext>
            </a:extLst>
          </p:cNvPr>
          <p:cNvSpPr txBox="1"/>
          <p:nvPr/>
        </p:nvSpPr>
        <p:spPr>
          <a:xfrm>
            <a:off x="7090971" y="2550574"/>
            <a:ext cx="4032000" cy="374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신규 고객 특성에 따른 맞춤형 프로모션 도입   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F085595-D192-9D78-81DD-F87B76AB1A38}"/>
              </a:ext>
            </a:extLst>
          </p:cNvPr>
          <p:cNvCxnSpPr>
            <a:cxnSpLocks/>
            <a:stCxn id="60" idx="3"/>
            <a:endCxn id="76" idx="1"/>
          </p:cNvCxnSpPr>
          <p:nvPr/>
        </p:nvCxnSpPr>
        <p:spPr>
          <a:xfrm>
            <a:off x="4697864" y="1912951"/>
            <a:ext cx="2393107" cy="188082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1600887-094A-E724-627B-735C336C980B}"/>
              </a:ext>
            </a:extLst>
          </p:cNvPr>
          <p:cNvSpPr txBox="1"/>
          <p:nvPr/>
        </p:nvSpPr>
        <p:spPr>
          <a:xfrm>
            <a:off x="953863" y="5551335"/>
            <a:ext cx="3744001" cy="374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latin typeface="나눔고딕" pitchFamily="2" charset="-127"/>
                <a:ea typeface="나눔고딕" pitchFamily="2" charset="-127"/>
              </a:rPr>
              <a:t>구독률 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개선을 위한  구독 권유 서비스 개발 필요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3ECA940-3E62-F343-C895-D7F6B1E5575E}"/>
              </a:ext>
            </a:extLst>
          </p:cNvPr>
          <p:cNvSpPr txBox="1"/>
          <p:nvPr/>
        </p:nvSpPr>
        <p:spPr>
          <a:xfrm>
            <a:off x="7090971" y="3824853"/>
            <a:ext cx="4032000" cy="374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요일별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인기 품목 할인 프로모션 도입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5483572-5E41-5FE9-08B4-2C17ED27F7FB}"/>
              </a:ext>
            </a:extLst>
          </p:cNvPr>
          <p:cNvSpPr txBox="1"/>
          <p:nvPr/>
        </p:nvSpPr>
        <p:spPr>
          <a:xfrm>
            <a:off x="7090971" y="5090174"/>
            <a:ext cx="4032000" cy="374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구매취소 예상고객 주문 전 내역 재확인 시스템 도입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CC8081-7CF8-ED4B-37F4-6D3FEAE11397}"/>
              </a:ext>
            </a:extLst>
          </p:cNvPr>
          <p:cNvSpPr txBox="1"/>
          <p:nvPr/>
        </p:nvSpPr>
        <p:spPr>
          <a:xfrm>
            <a:off x="953863" y="1725912"/>
            <a:ext cx="3744001" cy="374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단가에 따른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상품군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개선 필요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216E6D-B539-B1BE-718F-25CC6A93BD13}"/>
              </a:ext>
            </a:extLst>
          </p:cNvPr>
          <p:cNvSpPr txBox="1"/>
          <p:nvPr/>
        </p:nvSpPr>
        <p:spPr>
          <a:xfrm>
            <a:off x="953863" y="3365379"/>
            <a:ext cx="3744001" cy="374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신규 고객 유치를 위한 프로모션 필요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25F64C-6D36-B93E-C5A0-B6FDF341398C}"/>
              </a:ext>
            </a:extLst>
          </p:cNvPr>
          <p:cNvCxnSpPr>
            <a:cxnSpLocks/>
            <a:stCxn id="5" idx="3"/>
            <a:endCxn id="51" idx="1"/>
          </p:cNvCxnSpPr>
          <p:nvPr/>
        </p:nvCxnSpPr>
        <p:spPr>
          <a:xfrm>
            <a:off x="4697864" y="2459441"/>
            <a:ext cx="2393107" cy="907257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B29A87B-552E-76A3-76D3-7EE334FB11DF}"/>
              </a:ext>
            </a:extLst>
          </p:cNvPr>
          <p:cNvCxnSpPr>
            <a:cxnSpLocks/>
            <a:stCxn id="6" idx="3"/>
            <a:endCxn id="57" idx="1"/>
          </p:cNvCxnSpPr>
          <p:nvPr/>
        </p:nvCxnSpPr>
        <p:spPr>
          <a:xfrm>
            <a:off x="4697864" y="3005928"/>
            <a:ext cx="2393107" cy="1005964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BEC3E27-34B4-D711-8A79-A0DE0DA19854}"/>
              </a:ext>
            </a:extLst>
          </p:cNvPr>
          <p:cNvCxnSpPr>
            <a:cxnSpLocks/>
            <a:stCxn id="61" idx="3"/>
            <a:endCxn id="52" idx="1"/>
          </p:cNvCxnSpPr>
          <p:nvPr/>
        </p:nvCxnSpPr>
        <p:spPr>
          <a:xfrm>
            <a:off x="4697864" y="3552418"/>
            <a:ext cx="2393107" cy="1089811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D65B56F-3505-967A-ED42-1A9D6802C1DE}"/>
              </a:ext>
            </a:extLst>
          </p:cNvPr>
          <p:cNvCxnSpPr>
            <a:cxnSpLocks/>
            <a:stCxn id="61" idx="3"/>
            <a:endCxn id="53" idx="1"/>
          </p:cNvCxnSpPr>
          <p:nvPr/>
        </p:nvCxnSpPr>
        <p:spPr>
          <a:xfrm flipV="1">
            <a:off x="4697864" y="2737613"/>
            <a:ext cx="2393107" cy="814805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53E4FA2-3892-5895-5D25-6B942BA99400}"/>
              </a:ext>
            </a:extLst>
          </p:cNvPr>
          <p:cNvCxnSpPr>
            <a:cxnSpLocks/>
            <a:stCxn id="8" idx="3"/>
            <a:endCxn id="53" idx="1"/>
          </p:cNvCxnSpPr>
          <p:nvPr/>
        </p:nvCxnSpPr>
        <p:spPr>
          <a:xfrm flipV="1">
            <a:off x="4697864" y="2737613"/>
            <a:ext cx="2393107" cy="1361294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21BD4DB-05BE-827F-613F-03C0F82DFBAA}"/>
              </a:ext>
            </a:extLst>
          </p:cNvPr>
          <p:cNvCxnSpPr>
            <a:cxnSpLocks/>
            <a:stCxn id="10" idx="3"/>
            <a:endCxn id="53" idx="1"/>
          </p:cNvCxnSpPr>
          <p:nvPr/>
        </p:nvCxnSpPr>
        <p:spPr>
          <a:xfrm flipV="1">
            <a:off x="4697864" y="2737613"/>
            <a:ext cx="2393107" cy="1907784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2320F259-31C7-8AF4-2259-5A25BB33962A}"/>
              </a:ext>
            </a:extLst>
          </p:cNvPr>
          <p:cNvCxnSpPr>
            <a:cxnSpLocks/>
            <a:stCxn id="11" idx="3"/>
            <a:endCxn id="52" idx="1"/>
          </p:cNvCxnSpPr>
          <p:nvPr/>
        </p:nvCxnSpPr>
        <p:spPr>
          <a:xfrm flipV="1">
            <a:off x="4697864" y="4642229"/>
            <a:ext cx="2393107" cy="549655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75D334E-7052-09A6-D8D2-16A6FE18C4CA}"/>
              </a:ext>
            </a:extLst>
          </p:cNvPr>
          <p:cNvCxnSpPr>
            <a:cxnSpLocks/>
            <a:stCxn id="56" idx="3"/>
            <a:endCxn id="52" idx="1"/>
          </p:cNvCxnSpPr>
          <p:nvPr/>
        </p:nvCxnSpPr>
        <p:spPr>
          <a:xfrm flipV="1">
            <a:off x="4697864" y="4642229"/>
            <a:ext cx="2393107" cy="1096145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688F6F3-2015-0A49-1073-B71135CB3943}"/>
              </a:ext>
            </a:extLst>
          </p:cNvPr>
          <p:cNvCxnSpPr>
            <a:cxnSpLocks/>
            <a:stCxn id="11" idx="3"/>
            <a:endCxn id="53" idx="1"/>
          </p:cNvCxnSpPr>
          <p:nvPr/>
        </p:nvCxnSpPr>
        <p:spPr>
          <a:xfrm flipV="1">
            <a:off x="4697864" y="2737613"/>
            <a:ext cx="2393107" cy="2454271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80E3CA0-A9F2-753D-7E24-AC087B5185C2}"/>
              </a:ext>
            </a:extLst>
          </p:cNvPr>
          <p:cNvCxnSpPr>
            <a:cxnSpLocks/>
            <a:stCxn id="50" idx="3"/>
            <a:endCxn id="74" idx="1"/>
          </p:cNvCxnSpPr>
          <p:nvPr/>
        </p:nvCxnSpPr>
        <p:spPr>
          <a:xfrm flipV="1">
            <a:off x="4697864" y="5912197"/>
            <a:ext cx="2393107" cy="372667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4256BBE-A2CD-57C4-6476-D37B61C6B75D}"/>
              </a:ext>
            </a:extLst>
          </p:cNvPr>
          <p:cNvSpPr txBox="1"/>
          <p:nvPr/>
        </p:nvSpPr>
        <p:spPr>
          <a:xfrm>
            <a:off x="7090971" y="5725158"/>
            <a:ext cx="4032000" cy="374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연관성과 재구매율이 높은 제품 추천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D1D3717-65EF-E3BD-526C-ACF0A137E5B6}"/>
              </a:ext>
            </a:extLst>
          </p:cNvPr>
          <p:cNvCxnSpPr>
            <a:cxnSpLocks/>
            <a:stCxn id="50" idx="3"/>
            <a:endCxn id="58" idx="1"/>
          </p:cNvCxnSpPr>
          <p:nvPr/>
        </p:nvCxnSpPr>
        <p:spPr>
          <a:xfrm flipV="1">
            <a:off x="4697864" y="5277213"/>
            <a:ext cx="2393107" cy="1007651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6A80B447-A607-88B8-A6DC-67953FA1CBB8}"/>
              </a:ext>
            </a:extLst>
          </p:cNvPr>
          <p:cNvSpPr txBox="1"/>
          <p:nvPr/>
        </p:nvSpPr>
        <p:spPr>
          <a:xfrm>
            <a:off x="7090971" y="1913994"/>
            <a:ext cx="4032000" cy="374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매출 비중이 높은 중저가 </a:t>
            </a:r>
            <a:r>
              <a:rPr lang="ko-KR" altLang="en-US" sz="1400" b="1" dirty="0" err="1">
                <a:latin typeface="나눔고딕" pitchFamily="2" charset="-127"/>
                <a:ea typeface="나눔고딕" pitchFamily="2" charset="-127"/>
              </a:rPr>
              <a:t>상품군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 확대 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8A1749-6072-8B7F-AFB0-A4D3E9900526}"/>
              </a:ext>
            </a:extLst>
          </p:cNvPr>
          <p:cNvSpPr/>
          <p:nvPr/>
        </p:nvSpPr>
        <p:spPr>
          <a:xfrm>
            <a:off x="953863" y="966956"/>
            <a:ext cx="3744001" cy="52988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개선기회 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805ABC8-883E-7D81-9B0F-4CF1D475F12D}"/>
              </a:ext>
            </a:extLst>
          </p:cNvPr>
          <p:cNvSpPr/>
          <p:nvPr/>
        </p:nvSpPr>
        <p:spPr>
          <a:xfrm>
            <a:off x="7090971" y="966956"/>
            <a:ext cx="4032000" cy="52988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</a:rPr>
              <a:t>개선안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37661-917B-F5A1-15BD-99EB0E239766}"/>
              </a:ext>
            </a:extLst>
          </p:cNvPr>
          <p:cNvSpPr txBox="1"/>
          <p:nvPr/>
        </p:nvSpPr>
        <p:spPr>
          <a:xfrm>
            <a:off x="11245796" y="6440497"/>
            <a:ext cx="85853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/>
              <a:t>14/18</a:t>
            </a:r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109832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661413-76E7-AD83-AFD3-35F2BF59162B}"/>
              </a:ext>
            </a:extLst>
          </p:cNvPr>
          <p:cNvSpPr/>
          <p:nvPr/>
        </p:nvSpPr>
        <p:spPr>
          <a:xfrm>
            <a:off x="488925" y="1588368"/>
            <a:ext cx="2592001" cy="4585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633A40-997A-A4BA-EDCD-4A1AFA4533F8}"/>
              </a:ext>
            </a:extLst>
          </p:cNvPr>
          <p:cNvSpPr/>
          <p:nvPr/>
        </p:nvSpPr>
        <p:spPr>
          <a:xfrm>
            <a:off x="3390302" y="1588367"/>
            <a:ext cx="2592001" cy="4585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D6AF173-6FE3-E81E-43BF-44825314EE7E}"/>
              </a:ext>
            </a:extLst>
          </p:cNvPr>
          <p:cNvSpPr/>
          <p:nvPr/>
        </p:nvSpPr>
        <p:spPr>
          <a:xfrm>
            <a:off x="6291676" y="1661021"/>
            <a:ext cx="2592001" cy="4513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F1951C-EAA2-90DE-62A5-EEDC19E1DAF9}"/>
              </a:ext>
            </a:extLst>
          </p:cNvPr>
          <p:cNvSpPr/>
          <p:nvPr/>
        </p:nvSpPr>
        <p:spPr>
          <a:xfrm>
            <a:off x="9193047" y="1588366"/>
            <a:ext cx="2592001" cy="4585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D9CD55C-7531-6085-462D-8AAC80AB9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369" y="1588368"/>
            <a:ext cx="2556000" cy="2556000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48B927D-0437-A1A5-52B0-E63962F9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029" y="1588368"/>
            <a:ext cx="2556000" cy="2556000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84D527C-4730-203A-5273-8BB23ECC3B53}"/>
              </a:ext>
            </a:extLst>
          </p:cNvPr>
          <p:cNvSpPr txBox="1"/>
          <p:nvPr/>
        </p:nvSpPr>
        <p:spPr>
          <a:xfrm>
            <a:off x="604978" y="4636901"/>
            <a:ext cx="2359897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latin typeface="나눔고딕" pitchFamily="2" charset="-127"/>
                <a:ea typeface="나눔고딕" pitchFamily="2" charset="-127"/>
              </a:rPr>
              <a:t>판매 비중이 높은 중저가 상품군을 다양화하여 당사의 수익성 향상</a:t>
            </a:r>
            <a:endParaRPr kumimoji="1"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5CC335-9F4C-B0BC-4A30-3EFB853D8593}"/>
              </a:ext>
            </a:extLst>
          </p:cNvPr>
          <p:cNvSpPr txBox="1"/>
          <p:nvPr/>
        </p:nvSpPr>
        <p:spPr>
          <a:xfrm>
            <a:off x="3503422" y="4475319"/>
            <a:ext cx="2359897" cy="1343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latin typeface="나눔고딕" pitchFamily="2" charset="-127"/>
                <a:ea typeface="나눔고딕" pitchFamily="2" charset="-127"/>
              </a:rPr>
              <a:t>당사의 주타겟층인 </a:t>
            </a:r>
            <a:r>
              <a:rPr lang="en-US" altLang="ko-KR" sz="1400" b="1">
                <a:latin typeface="나눔고딕" pitchFamily="2" charset="-127"/>
                <a:ea typeface="나눔고딕" pitchFamily="2" charset="-127"/>
              </a:rPr>
              <a:t>3040</a:t>
            </a:r>
            <a:r>
              <a:rPr lang="ko-KR" altLang="en-US" sz="1400" b="1">
                <a:latin typeface="나눔고딕" pitchFamily="2" charset="-127"/>
                <a:ea typeface="나눔고딕" pitchFamily="2" charset="-127"/>
              </a:rPr>
              <a:t>대를 위주로 </a:t>
            </a:r>
            <a:endParaRPr lang="en-US" altLang="ko-KR" sz="1400" b="1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>
                <a:latin typeface="나눔고딕" pitchFamily="2" charset="-127"/>
                <a:ea typeface="나눔고딕" pitchFamily="2" charset="-127"/>
              </a:rPr>
              <a:t>첫 달 무료 구독 서비스를 도입하여 구독율 상승 </a:t>
            </a:r>
            <a:endParaRPr kumimoji="1"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530A6-9D1C-2177-DD58-471A63CB6D8E}"/>
              </a:ext>
            </a:extLst>
          </p:cNvPr>
          <p:cNvSpPr txBox="1"/>
          <p:nvPr/>
        </p:nvSpPr>
        <p:spPr>
          <a:xfrm>
            <a:off x="6270029" y="4313735"/>
            <a:ext cx="2592001" cy="1666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첫 구매 인기제품 중 재구매율이 높은 품목으로 첫 구매 회원 한정 </a:t>
            </a:r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100</a:t>
            </a: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원 프로모션을 제공하여 신규 고객 </a:t>
            </a:r>
            <a:r>
              <a:rPr lang="ko-KR" altLang="en-US" sz="1400" b="1">
                <a:latin typeface="나눔고딕" pitchFamily="2" charset="-127"/>
                <a:ea typeface="나눔고딕" pitchFamily="2" charset="-127"/>
              </a:rPr>
              <a:t>유치 및 재구매 촉진</a:t>
            </a:r>
            <a:endParaRPr kumimoji="1"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934096-7961-F847-BD26-64F5B7CBD0A3}"/>
              </a:ext>
            </a:extLst>
          </p:cNvPr>
          <p:cNvSpPr txBox="1"/>
          <p:nvPr/>
        </p:nvSpPr>
        <p:spPr>
          <a:xfrm>
            <a:off x="9193049" y="4523349"/>
            <a:ext cx="2556001" cy="1343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요일별로 상이한 인기품목을 바탕으로 일일 한정 특가 프로모션을 </a:t>
            </a:r>
            <a:r>
              <a:rPr lang="ko-KR" altLang="en-US" sz="1400" b="1">
                <a:latin typeface="나눔고딕" pitchFamily="2" charset="-127"/>
                <a:ea typeface="나눔고딕" pitchFamily="2" charset="-127"/>
              </a:rPr>
              <a:t>제공하여 </a:t>
            </a:r>
            <a:endParaRPr lang="en-US" altLang="ko-KR" sz="1400" b="1"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>
                <a:latin typeface="나눔고딕" pitchFamily="2" charset="-127"/>
                <a:ea typeface="나눔고딕" pitchFamily="2" charset="-127"/>
              </a:rPr>
              <a:t>판매량 촉진</a:t>
            </a:r>
            <a:endParaRPr kumimoji="1"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7D8301D-1C60-DE22-AB06-0B0033B0FA2B}"/>
              </a:ext>
            </a:extLst>
          </p:cNvPr>
          <p:cNvCxnSpPr>
            <a:cxnSpLocks/>
          </p:cNvCxnSpPr>
          <p:nvPr/>
        </p:nvCxnSpPr>
        <p:spPr>
          <a:xfrm>
            <a:off x="-1" y="588126"/>
            <a:ext cx="12192001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E1C2B4D-A067-D7B2-3A08-3915483CFFBB}"/>
              </a:ext>
            </a:extLst>
          </p:cNvPr>
          <p:cNvSpPr txBox="1"/>
          <p:nvPr/>
        </p:nvSpPr>
        <p:spPr>
          <a:xfrm>
            <a:off x="127822" y="108154"/>
            <a:ext cx="322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개선안</a:t>
            </a:r>
          </a:p>
        </p:txBody>
      </p:sp>
      <p:pic>
        <p:nvPicPr>
          <p:cNvPr id="5" name="그림 4" descr="텍스트, 판매이(가) 표시된 사진&#10;&#10;자동 생성된 설명">
            <a:extLst>
              <a:ext uri="{FF2B5EF4-FFF2-40B4-BE49-F238E27FC236}">
                <a16:creationId xmlns:a16="http://schemas.microsoft.com/office/drawing/2014/main" id="{FA16ECF4-B377-FFCF-BB45-CC39FDFB4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88" y="1588368"/>
            <a:ext cx="2556000" cy="2556000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11" name="그림 10" descr="도표이(가) 표시된 사진&#10;&#10;자동 생성된 설명">
            <a:extLst>
              <a:ext uri="{FF2B5EF4-FFF2-40B4-BE49-F238E27FC236}">
                <a16:creationId xmlns:a16="http://schemas.microsoft.com/office/drawing/2014/main" id="{5677681B-4039-ED6F-3C69-DA1A9ABB7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0" y="1588368"/>
            <a:ext cx="2556000" cy="2556000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DD7E9B-3D9B-6F16-6FCF-6F5BB6568696}"/>
              </a:ext>
            </a:extLst>
          </p:cNvPr>
          <p:cNvSpPr txBox="1"/>
          <p:nvPr/>
        </p:nvSpPr>
        <p:spPr>
          <a:xfrm>
            <a:off x="11245796" y="6440497"/>
            <a:ext cx="85853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/>
              <a:t>15/18</a:t>
            </a:r>
            <a:endParaRPr lang="ko-KR" altLang="en-US" sz="1801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E3DCF12-DFB8-D3F1-E3B7-AE7B5BA92ECD}"/>
              </a:ext>
            </a:extLst>
          </p:cNvPr>
          <p:cNvSpPr/>
          <p:nvPr/>
        </p:nvSpPr>
        <p:spPr>
          <a:xfrm>
            <a:off x="488928" y="1044729"/>
            <a:ext cx="2607785" cy="372240"/>
          </a:xfrm>
          <a:prstGeom prst="roundRect">
            <a:avLst/>
          </a:prstGeom>
          <a:solidFill>
            <a:srgbClr val="5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1" b="1">
                <a:latin typeface="나눔고딕" pitchFamily="2" charset="-127"/>
                <a:ea typeface="나눔고딕" pitchFamily="2" charset="-127"/>
              </a:rPr>
              <a:t>중저가 품목 다양화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15ECA18-8D23-4BB8-9AA3-F17F72139D23}"/>
              </a:ext>
            </a:extLst>
          </p:cNvPr>
          <p:cNvSpPr/>
          <p:nvPr/>
        </p:nvSpPr>
        <p:spPr>
          <a:xfrm>
            <a:off x="3390299" y="1044729"/>
            <a:ext cx="2607784" cy="372241"/>
          </a:xfrm>
          <a:prstGeom prst="roundRect">
            <a:avLst/>
          </a:prstGeom>
          <a:solidFill>
            <a:srgbClr val="5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1" b="1">
                <a:latin typeface="나눔고딕" pitchFamily="2" charset="-127"/>
                <a:ea typeface="나눔고딕" pitchFamily="2" charset="-127"/>
              </a:rPr>
              <a:t>첫 달 무료 구독서비스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2275D56-891A-C967-6D2B-D685C31CAADB}"/>
              </a:ext>
            </a:extLst>
          </p:cNvPr>
          <p:cNvSpPr/>
          <p:nvPr/>
        </p:nvSpPr>
        <p:spPr>
          <a:xfrm>
            <a:off x="6236473" y="1044729"/>
            <a:ext cx="2715234" cy="372241"/>
          </a:xfrm>
          <a:prstGeom prst="roundRect">
            <a:avLst/>
          </a:prstGeom>
          <a:solidFill>
            <a:srgbClr val="5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1" b="1">
                <a:latin typeface="나눔고딕" pitchFamily="2" charset="-127"/>
                <a:ea typeface="나눔고딕" pitchFamily="2" charset="-127"/>
              </a:rPr>
              <a:t>첫구매 </a:t>
            </a:r>
            <a:r>
              <a:rPr lang="en-US" altLang="ko-KR" sz="1801" b="1">
                <a:latin typeface="나눔고딕" pitchFamily="2" charset="-127"/>
                <a:ea typeface="나눔고딕" pitchFamily="2" charset="-127"/>
              </a:rPr>
              <a:t>100</a:t>
            </a:r>
            <a:r>
              <a:rPr lang="ko-KR" altLang="en-US" sz="1801" b="1">
                <a:latin typeface="나눔고딕" pitchFamily="2" charset="-127"/>
                <a:ea typeface="나눔고딕" pitchFamily="2" charset="-127"/>
              </a:rPr>
              <a:t>원딜 프로모션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539FAF-AE33-7D66-B166-9686C2897B33}"/>
              </a:ext>
            </a:extLst>
          </p:cNvPr>
          <p:cNvSpPr/>
          <p:nvPr/>
        </p:nvSpPr>
        <p:spPr>
          <a:xfrm>
            <a:off x="9139763" y="1038805"/>
            <a:ext cx="2715234" cy="372241"/>
          </a:xfrm>
          <a:prstGeom prst="roundRect">
            <a:avLst/>
          </a:prstGeom>
          <a:solidFill>
            <a:srgbClr val="5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1" b="1">
                <a:latin typeface="나눔고딕" pitchFamily="2" charset="-127"/>
                <a:ea typeface="나눔고딕" pitchFamily="2" charset="-127"/>
              </a:rPr>
              <a:t>요일별 인기품목 프로모션 </a:t>
            </a:r>
          </a:p>
        </p:txBody>
      </p:sp>
    </p:spTree>
    <p:extLst>
      <p:ext uri="{BB962C8B-B14F-4D97-AF65-F5344CB8AC3E}">
        <p14:creationId xmlns:p14="http://schemas.microsoft.com/office/powerpoint/2010/main" val="2229842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7D8301D-1C60-DE22-AB06-0B0033B0FA2B}"/>
              </a:ext>
            </a:extLst>
          </p:cNvPr>
          <p:cNvCxnSpPr>
            <a:cxnSpLocks/>
          </p:cNvCxnSpPr>
          <p:nvPr/>
        </p:nvCxnSpPr>
        <p:spPr>
          <a:xfrm>
            <a:off x="-1" y="588126"/>
            <a:ext cx="12192001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E1C2B4D-A067-D7B2-3A08-3915483CFFBB}"/>
              </a:ext>
            </a:extLst>
          </p:cNvPr>
          <p:cNvSpPr txBox="1"/>
          <p:nvPr/>
        </p:nvSpPr>
        <p:spPr>
          <a:xfrm>
            <a:off x="127822" y="108154"/>
            <a:ext cx="322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개선안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FC4AEE-4A1B-AFDA-4DF4-A951C2AC2725}"/>
              </a:ext>
            </a:extLst>
          </p:cNvPr>
          <p:cNvSpPr/>
          <p:nvPr/>
        </p:nvSpPr>
        <p:spPr>
          <a:xfrm>
            <a:off x="1218768" y="1665813"/>
            <a:ext cx="2875059" cy="4508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27E3C2-4E30-F1F8-EB31-DB0142B6D289}"/>
              </a:ext>
            </a:extLst>
          </p:cNvPr>
          <p:cNvSpPr/>
          <p:nvPr/>
        </p:nvSpPr>
        <p:spPr>
          <a:xfrm>
            <a:off x="4766025" y="1665810"/>
            <a:ext cx="2889773" cy="4508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62FAAE-3C38-D2AB-8632-985DFF6D9862}"/>
              </a:ext>
            </a:extLst>
          </p:cNvPr>
          <p:cNvSpPr/>
          <p:nvPr/>
        </p:nvSpPr>
        <p:spPr>
          <a:xfrm>
            <a:off x="8267399" y="1665811"/>
            <a:ext cx="2889773" cy="4508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DD18A7-8D23-F643-A5FB-894B91D32CA4}"/>
              </a:ext>
            </a:extLst>
          </p:cNvPr>
          <p:cNvSpPr txBox="1"/>
          <p:nvPr/>
        </p:nvSpPr>
        <p:spPr>
          <a:xfrm>
            <a:off x="1362879" y="4748776"/>
            <a:ext cx="2520000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>
                <a:latin typeface="나눔고딕" pitchFamily="2" charset="-127"/>
                <a:ea typeface="나눔고딕" pitchFamily="2" charset="-127"/>
              </a:rPr>
              <a:t>출고기간에 따른 공급사 평가시스템을 도입하여 신선품목에 대한 출고기간 단축</a:t>
            </a:r>
            <a:endParaRPr kumimoji="1" lang="en-US" altLang="ko-KR" sz="1400" b="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E3C7A8-D6F6-FC79-0B57-D0372B32A115}"/>
              </a:ext>
            </a:extLst>
          </p:cNvPr>
          <p:cNvSpPr txBox="1"/>
          <p:nvPr/>
        </p:nvSpPr>
        <p:spPr>
          <a:xfrm>
            <a:off x="5013915" y="4748776"/>
            <a:ext cx="2359897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>
                <a:latin typeface="나눔고딕" pitchFamily="2" charset="-127"/>
                <a:ea typeface="나눔고딕" pitchFamily="2" charset="-127"/>
              </a:rPr>
              <a:t>주문취소율이 높은 고객에 한해 주문 재확인 시스템을 도입하여 주문취소율 감소</a:t>
            </a:r>
            <a:endParaRPr kumimoji="1"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94C52F-4425-B2FF-FA7A-A502D8C34F2B}"/>
              </a:ext>
            </a:extLst>
          </p:cNvPr>
          <p:cNvSpPr txBox="1"/>
          <p:nvPr/>
        </p:nvSpPr>
        <p:spPr>
          <a:xfrm>
            <a:off x="8416284" y="4754956"/>
            <a:ext cx="2592001" cy="1020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>
                <a:latin typeface="나눔고딕" pitchFamily="2" charset="-127"/>
                <a:ea typeface="나눔고딕" pitchFamily="2" charset="-127"/>
              </a:rPr>
              <a:t>고객 정보를 바탕으로 상품 추천 시스템을 적용하여 구매량 확대 및 수익성 증대 </a:t>
            </a:r>
            <a:endParaRPr kumimoji="1"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0" name="그림 39" descr="도표이(가) 표시된 사진&#10;&#10;자동 생성된 설명">
            <a:extLst>
              <a:ext uri="{FF2B5EF4-FFF2-40B4-BE49-F238E27FC236}">
                <a16:creationId xmlns:a16="http://schemas.microsoft.com/office/drawing/2014/main" id="{40CB7C61-8F64-57ED-9C7D-C9DB018CC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26" y="1665811"/>
            <a:ext cx="2842201" cy="2842201"/>
          </a:xfrm>
          <a:prstGeom prst="rect">
            <a:avLst/>
          </a:prstGeom>
          <a:ln w="19050">
            <a:solidFill>
              <a:srgbClr val="92D050"/>
            </a:solidFill>
          </a:ln>
        </p:spPr>
      </p:pic>
      <p:pic>
        <p:nvPicPr>
          <p:cNvPr id="41" name="그림 40" descr="도표이(가) 표시된 사진&#10;&#10;자동 생성된 설명">
            <a:extLst>
              <a:ext uri="{FF2B5EF4-FFF2-40B4-BE49-F238E27FC236}">
                <a16:creationId xmlns:a16="http://schemas.microsoft.com/office/drawing/2014/main" id="{69FD1031-ED2C-0720-443C-C0203612E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82" y="1665812"/>
            <a:ext cx="2844000" cy="2844000"/>
          </a:xfrm>
          <a:prstGeom prst="rect">
            <a:avLst/>
          </a:prstGeom>
          <a:ln w="19050">
            <a:solidFill>
              <a:srgbClr val="92D050"/>
            </a:solidFill>
          </a:ln>
        </p:spPr>
      </p:pic>
      <p:pic>
        <p:nvPicPr>
          <p:cNvPr id="43" name="그림 42" descr="웹사이트이(가) 표시된 사진&#10;&#10;자동 생성된 설명">
            <a:extLst>
              <a:ext uri="{FF2B5EF4-FFF2-40B4-BE49-F238E27FC236}">
                <a16:creationId xmlns:a16="http://schemas.microsoft.com/office/drawing/2014/main" id="{F391ED06-CF0A-8C20-9317-DFE1207F6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172" y="1665812"/>
            <a:ext cx="2844000" cy="2844000"/>
          </a:xfrm>
          <a:prstGeom prst="rect">
            <a:avLst/>
          </a:prstGeom>
          <a:ln w="19050">
            <a:solidFill>
              <a:srgbClr val="92D05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C29F84-4C2D-1BB1-F5F4-18C59AA833B2}"/>
              </a:ext>
            </a:extLst>
          </p:cNvPr>
          <p:cNvSpPr txBox="1"/>
          <p:nvPr/>
        </p:nvSpPr>
        <p:spPr>
          <a:xfrm>
            <a:off x="11245796" y="6440497"/>
            <a:ext cx="85853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/>
              <a:t>16/18</a:t>
            </a:r>
            <a:endParaRPr lang="ko-KR" altLang="en-US" sz="1801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8787307-7224-9A9E-C7E8-1281B265ACF1}"/>
              </a:ext>
            </a:extLst>
          </p:cNvPr>
          <p:cNvSpPr/>
          <p:nvPr/>
        </p:nvSpPr>
        <p:spPr>
          <a:xfrm>
            <a:off x="1251630" y="1103384"/>
            <a:ext cx="2842197" cy="372240"/>
          </a:xfrm>
          <a:prstGeom prst="roundRect">
            <a:avLst/>
          </a:prstGeom>
          <a:solidFill>
            <a:srgbClr val="5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1" b="1">
                <a:latin typeface="나눔고딕" pitchFamily="2" charset="-127"/>
                <a:ea typeface="나눔고딕" pitchFamily="2" charset="-127"/>
              </a:rPr>
              <a:t>공급사 평가정책 도입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9876E9C-2363-41EF-DB3A-7D16F17BFAA3}"/>
              </a:ext>
            </a:extLst>
          </p:cNvPr>
          <p:cNvSpPr/>
          <p:nvPr/>
        </p:nvSpPr>
        <p:spPr>
          <a:xfrm>
            <a:off x="4766027" y="1103384"/>
            <a:ext cx="2877555" cy="372240"/>
          </a:xfrm>
          <a:prstGeom prst="roundRect">
            <a:avLst/>
          </a:prstGeom>
          <a:solidFill>
            <a:srgbClr val="5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1" b="1">
                <a:latin typeface="나눔고딕" pitchFamily="2" charset="-127"/>
                <a:ea typeface="나눔고딕" pitchFamily="2" charset="-127"/>
              </a:rPr>
              <a:t>주문 재확인 시스템 도입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8EB89F8-ADF0-3B30-DA3E-85B0135A7274}"/>
              </a:ext>
            </a:extLst>
          </p:cNvPr>
          <p:cNvSpPr/>
          <p:nvPr/>
        </p:nvSpPr>
        <p:spPr>
          <a:xfrm>
            <a:off x="8283186" y="1103384"/>
            <a:ext cx="2889773" cy="372240"/>
          </a:xfrm>
          <a:prstGeom prst="roundRect">
            <a:avLst/>
          </a:prstGeom>
          <a:solidFill>
            <a:srgbClr val="5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1" b="1">
                <a:latin typeface="나눔고딕" pitchFamily="2" charset="-127"/>
                <a:ea typeface="나눔고딕" pitchFamily="2" charset="-127"/>
              </a:rPr>
              <a:t>사용자 맞춤 추천 시스템</a:t>
            </a:r>
          </a:p>
        </p:txBody>
      </p:sp>
    </p:spTree>
    <p:extLst>
      <p:ext uri="{BB962C8B-B14F-4D97-AF65-F5344CB8AC3E}">
        <p14:creationId xmlns:p14="http://schemas.microsoft.com/office/powerpoint/2010/main" val="237452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44972D-74A0-C417-C235-BDEB21F4E05A}"/>
              </a:ext>
            </a:extLst>
          </p:cNvPr>
          <p:cNvSpPr txBox="1"/>
          <p:nvPr/>
        </p:nvSpPr>
        <p:spPr>
          <a:xfrm>
            <a:off x="127822" y="108154"/>
            <a:ext cx="322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EBE17-45F4-B92C-D7F0-487ED84E83A3}"/>
              </a:ext>
            </a:extLst>
          </p:cNvPr>
          <p:cNvSpPr txBox="1"/>
          <p:nvPr/>
        </p:nvSpPr>
        <p:spPr>
          <a:xfrm>
            <a:off x="11245796" y="6440497"/>
            <a:ext cx="85853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/>
              <a:t>17/18</a:t>
            </a:r>
            <a:endParaRPr lang="ko-KR" altLang="en-US" sz="1801"/>
          </a:p>
        </p:txBody>
      </p:sp>
      <p:pic>
        <p:nvPicPr>
          <p:cNvPr id="5" name="KakaoTalk_20230317_115256495">
            <a:hlinkClick r:id="" action="ppaction://media"/>
            <a:extLst>
              <a:ext uri="{FF2B5EF4-FFF2-40B4-BE49-F238E27FC236}">
                <a16:creationId xmlns:a16="http://schemas.microsoft.com/office/drawing/2014/main" id="{164DAE92-02EB-BE17-1A61-689D3FB882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8887" y="308209"/>
            <a:ext cx="8574226" cy="643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9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2F6BE35-B73E-0A60-0343-3BA2AE7F1B5C}"/>
              </a:ext>
            </a:extLst>
          </p:cNvPr>
          <p:cNvCxnSpPr>
            <a:cxnSpLocks/>
          </p:cNvCxnSpPr>
          <p:nvPr/>
        </p:nvCxnSpPr>
        <p:spPr>
          <a:xfrm>
            <a:off x="-1" y="588126"/>
            <a:ext cx="12192001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44972D-74A0-C417-C235-BDEB21F4E05A}"/>
              </a:ext>
            </a:extLst>
          </p:cNvPr>
          <p:cNvSpPr txBox="1"/>
          <p:nvPr/>
        </p:nvSpPr>
        <p:spPr>
          <a:xfrm>
            <a:off x="127822" y="108154"/>
            <a:ext cx="322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EBE17-45F4-B92C-D7F0-487ED84E83A3}"/>
              </a:ext>
            </a:extLst>
          </p:cNvPr>
          <p:cNvSpPr txBox="1"/>
          <p:nvPr/>
        </p:nvSpPr>
        <p:spPr>
          <a:xfrm>
            <a:off x="11245796" y="6440497"/>
            <a:ext cx="85853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/>
              <a:t>18/18</a:t>
            </a:r>
            <a:endParaRPr lang="ko-KR" altLang="en-US" sz="1801"/>
          </a:p>
        </p:txBody>
      </p:sp>
      <p:graphicFrame>
        <p:nvGraphicFramePr>
          <p:cNvPr id="22" name="표 22">
            <a:extLst>
              <a:ext uri="{FF2B5EF4-FFF2-40B4-BE49-F238E27FC236}">
                <a16:creationId xmlns:a16="http://schemas.microsoft.com/office/drawing/2014/main" id="{D7A72C56-7B70-7048-6B4F-CC625E51D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584168"/>
              </p:ext>
            </p:extLst>
          </p:nvPr>
        </p:nvGraphicFramePr>
        <p:xfrm>
          <a:off x="728452" y="809263"/>
          <a:ext cx="10347864" cy="58499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706">
                  <a:extLst>
                    <a:ext uri="{9D8B030D-6E8A-4147-A177-3AD203B41FA5}">
                      <a16:colId xmlns:a16="http://schemas.microsoft.com/office/drawing/2014/main" val="2151456096"/>
                    </a:ext>
                  </a:extLst>
                </a:gridCol>
                <a:gridCol w="9051158">
                  <a:extLst>
                    <a:ext uri="{9D8B030D-6E8A-4147-A177-3AD203B41FA5}">
                      <a16:colId xmlns:a16="http://schemas.microsoft.com/office/drawing/2014/main" val="329670739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이름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소감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639545"/>
                  </a:ext>
                </a:extLst>
              </a:tr>
              <a:tr h="783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권혁준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데이터 분석 프로젝트를 통해서 궁금했던 군집분석에 대해서 자세히 알게 되어서 좋았습니다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회의를 거쳐 사고를 확장하는 과정이 즐거웠고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교수님의 코칭으로 논리기반의 사고력을 기를 수 있어 뜻 깊은 시간이었습니다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.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159535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김보빈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이번 프로젝트를 진행하며 배운바를 바로 활용할 수 있어 좋았습니다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처음 분석 계획부터 모델링까지 데이터 분석의 전과정을 해본것이 매우 뜻깊고 조원들과 함께라 끝까지 해낼수 있었습니다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.</a:t>
                      </a:r>
                      <a:endParaRPr lang="ko-KR" altLang="en-US" sz="1500" b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268412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염소연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전공과는 먼 이커머스에 관한 주제와 처음으로 실제 데이터를 다루는 경험이 신선하면서 어려웠습니다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그래서 큰 도움이 되었고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성장하는 계기가 된 활동이라고 생각합니다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61956"/>
                  </a:ext>
                </a:extLst>
              </a:tr>
              <a:tr h="783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이기문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프로젝트를 진행하며 연관분석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협업 필터링에 대해 공부하고 실제 데이터에 적용하는 좋은 기회였습니다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또한 개인으로 단순 데이터 분석이 아닌 팀으로 하나되어 다같이 도메인 지식에 대해 서로의 의견을 주고 받고 소통하며 더 많이 생각하고 성장하는 의미 있는 시간이었습니다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endParaRPr lang="ko-KR" altLang="en-US" sz="1500" b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113515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이수진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처음 시도하는 데이터 분석이라 어려운 부분도 많았지만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실제 데이터를 다루면서 함께 의견을 나누고 견해를 넓히는 과정에서 많은 경험과 학습의 기회를 가졌습니다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이를 통해 더욱 성장할 수 있었습니다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.</a:t>
                      </a:r>
                      <a:endParaRPr lang="ko-KR" altLang="en-US" sz="1500" b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867498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정자현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데이터 분석이 처음이라 흐름을 이해하는 것이 쉽지는 않았지만 인사이트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개선안 도출 과정이 굉장히 흥미로웠고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,  </a:t>
                      </a: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이커머스 도메인 지식을 확장할 수 있어서 좋았습니다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307707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정진호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처음으로 하는 실제 데이터 기반 분석의 어려움을 극복하며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조원들과 다양한 의견을 교환하며 분석 방향을 다각도로 접근할 수 있었습니다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이러한 과정은 데이터 분석 이해도를 한층 더 향상시키는 소중한 기회였습니다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.</a:t>
                      </a:r>
                      <a:endParaRPr lang="ko-KR" altLang="en-US" sz="1500" b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449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976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F087423-9F8F-10CF-19D6-65CC04D1E72B}"/>
              </a:ext>
            </a:extLst>
          </p:cNvPr>
          <p:cNvSpPr/>
          <p:nvPr/>
        </p:nvSpPr>
        <p:spPr>
          <a:xfrm>
            <a:off x="3" y="1"/>
            <a:ext cx="2890679" cy="6858001"/>
          </a:xfrm>
          <a:prstGeom prst="rect">
            <a:avLst/>
          </a:prstGeom>
          <a:solidFill>
            <a:srgbClr val="3E5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353BBD-B878-A0FB-4353-44BA9072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526745" y="4069720"/>
            <a:ext cx="4615822" cy="876072"/>
          </a:xfrm>
        </p:spPr>
        <p:txBody>
          <a:bodyPr>
            <a:normAutofit fontScale="90000"/>
          </a:bodyPr>
          <a:lstStyle/>
          <a:p>
            <a:r>
              <a:rPr lang="en-US" sz="6000">
                <a:solidFill>
                  <a:schemeClr val="bg1"/>
                </a:solidFill>
              </a:rPr>
              <a:t>CONTENTS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1E43FFB-7002-98D3-0E43-AA16568B0D5E}"/>
              </a:ext>
            </a:extLst>
          </p:cNvPr>
          <p:cNvGrpSpPr/>
          <p:nvPr/>
        </p:nvGrpSpPr>
        <p:grpSpPr>
          <a:xfrm>
            <a:off x="3747476" y="1043607"/>
            <a:ext cx="6919141" cy="115219"/>
            <a:chOff x="3382297" y="1299242"/>
            <a:chExt cx="6919141" cy="115219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D615FA2-DD0F-97D3-0821-5F76F6CB4350}"/>
                </a:ext>
              </a:extLst>
            </p:cNvPr>
            <p:cNvCxnSpPr/>
            <p:nvPr/>
          </p:nvCxnSpPr>
          <p:spPr>
            <a:xfrm>
              <a:off x="3382297" y="1356852"/>
              <a:ext cx="680392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3375487-7766-C034-C637-A2FC6123867B}"/>
                </a:ext>
              </a:extLst>
            </p:cNvPr>
            <p:cNvSpPr/>
            <p:nvPr/>
          </p:nvSpPr>
          <p:spPr>
            <a:xfrm>
              <a:off x="10186219" y="1299242"/>
              <a:ext cx="115219" cy="1152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E4BC8E8-253B-9A39-0525-57B19A118CB8}"/>
              </a:ext>
            </a:extLst>
          </p:cNvPr>
          <p:cNvGrpSpPr/>
          <p:nvPr/>
        </p:nvGrpSpPr>
        <p:grpSpPr>
          <a:xfrm>
            <a:off x="3747476" y="2119043"/>
            <a:ext cx="6919141" cy="115219"/>
            <a:chOff x="3382297" y="1299242"/>
            <a:chExt cx="6919141" cy="115219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5976019-6470-5965-8A5A-6E1F1BD107D7}"/>
                </a:ext>
              </a:extLst>
            </p:cNvPr>
            <p:cNvCxnSpPr/>
            <p:nvPr/>
          </p:nvCxnSpPr>
          <p:spPr>
            <a:xfrm>
              <a:off x="3382297" y="1356852"/>
              <a:ext cx="680392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44F9C4D-77D1-BB84-9ED4-C3F320E3C258}"/>
                </a:ext>
              </a:extLst>
            </p:cNvPr>
            <p:cNvSpPr/>
            <p:nvPr/>
          </p:nvSpPr>
          <p:spPr>
            <a:xfrm>
              <a:off x="10186219" y="1299242"/>
              <a:ext cx="115219" cy="1152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14A71B0-9510-83FF-E400-9D0F72633F31}"/>
              </a:ext>
            </a:extLst>
          </p:cNvPr>
          <p:cNvGrpSpPr/>
          <p:nvPr/>
        </p:nvGrpSpPr>
        <p:grpSpPr>
          <a:xfrm>
            <a:off x="3747476" y="3212756"/>
            <a:ext cx="6919141" cy="115219"/>
            <a:chOff x="3382297" y="1299242"/>
            <a:chExt cx="6919141" cy="11521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8E62965-4A10-0099-5CD1-9B6DE92956A8}"/>
                </a:ext>
              </a:extLst>
            </p:cNvPr>
            <p:cNvCxnSpPr/>
            <p:nvPr/>
          </p:nvCxnSpPr>
          <p:spPr>
            <a:xfrm>
              <a:off x="3382297" y="1356852"/>
              <a:ext cx="680392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C22F01FB-301E-0E50-9877-528B2D3BE6D1}"/>
                </a:ext>
              </a:extLst>
            </p:cNvPr>
            <p:cNvSpPr/>
            <p:nvPr/>
          </p:nvSpPr>
          <p:spPr>
            <a:xfrm>
              <a:off x="10186219" y="1299242"/>
              <a:ext cx="115219" cy="1152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0256413-DD36-566D-47B6-C7ABB9448897}"/>
              </a:ext>
            </a:extLst>
          </p:cNvPr>
          <p:cNvGrpSpPr/>
          <p:nvPr/>
        </p:nvGrpSpPr>
        <p:grpSpPr>
          <a:xfrm>
            <a:off x="3747476" y="4343038"/>
            <a:ext cx="6919141" cy="115219"/>
            <a:chOff x="3382297" y="1299242"/>
            <a:chExt cx="6919141" cy="115219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0ECE3D6-21D1-A70A-2181-225934023B7B}"/>
                </a:ext>
              </a:extLst>
            </p:cNvPr>
            <p:cNvCxnSpPr/>
            <p:nvPr/>
          </p:nvCxnSpPr>
          <p:spPr>
            <a:xfrm>
              <a:off x="3382297" y="1356852"/>
              <a:ext cx="680392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6644A1CB-6BC6-B207-289A-73EAE575BB02}"/>
                </a:ext>
              </a:extLst>
            </p:cNvPr>
            <p:cNvSpPr/>
            <p:nvPr/>
          </p:nvSpPr>
          <p:spPr>
            <a:xfrm>
              <a:off x="10186219" y="1299242"/>
              <a:ext cx="115219" cy="1152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884DAC8-DBAB-2201-7D7F-51A964C2B841}"/>
              </a:ext>
            </a:extLst>
          </p:cNvPr>
          <p:cNvGrpSpPr/>
          <p:nvPr/>
        </p:nvGrpSpPr>
        <p:grpSpPr>
          <a:xfrm>
            <a:off x="3747476" y="5441259"/>
            <a:ext cx="6919141" cy="115219"/>
            <a:chOff x="3382297" y="1299242"/>
            <a:chExt cx="6919141" cy="115219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2146ED0-03FC-935F-E3D7-0C4AE661EC9B}"/>
                </a:ext>
              </a:extLst>
            </p:cNvPr>
            <p:cNvCxnSpPr/>
            <p:nvPr/>
          </p:nvCxnSpPr>
          <p:spPr>
            <a:xfrm>
              <a:off x="3382297" y="1356852"/>
              <a:ext cx="680392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B6AE4F0-2CB9-263C-E041-6D05D6850577}"/>
                </a:ext>
              </a:extLst>
            </p:cNvPr>
            <p:cNvSpPr/>
            <p:nvPr/>
          </p:nvSpPr>
          <p:spPr>
            <a:xfrm>
              <a:off x="10186219" y="1299242"/>
              <a:ext cx="115219" cy="1152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B45644F4-ED9E-D2F8-FECA-6C3CD4227008}"/>
              </a:ext>
            </a:extLst>
          </p:cNvPr>
          <p:cNvSpPr/>
          <p:nvPr/>
        </p:nvSpPr>
        <p:spPr>
          <a:xfrm>
            <a:off x="2417179" y="310260"/>
            <a:ext cx="797533" cy="797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EE0DDA6-C3EA-1CDD-5F3F-196860CF9E14}"/>
              </a:ext>
            </a:extLst>
          </p:cNvPr>
          <p:cNvSpPr/>
          <p:nvPr/>
        </p:nvSpPr>
        <p:spPr>
          <a:xfrm>
            <a:off x="2417179" y="1419128"/>
            <a:ext cx="797533" cy="797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B19CC6D-8C2E-0B9C-DAF4-76F9F45B234A}"/>
              </a:ext>
            </a:extLst>
          </p:cNvPr>
          <p:cNvSpPr/>
          <p:nvPr/>
        </p:nvSpPr>
        <p:spPr>
          <a:xfrm>
            <a:off x="2417179" y="2527996"/>
            <a:ext cx="797533" cy="797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7C3061A0-D660-45B9-C474-C6717BA2E883}"/>
              </a:ext>
            </a:extLst>
          </p:cNvPr>
          <p:cNvSpPr/>
          <p:nvPr/>
        </p:nvSpPr>
        <p:spPr>
          <a:xfrm>
            <a:off x="2417179" y="3636865"/>
            <a:ext cx="797533" cy="797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827D4D4-4006-5749-0DD9-79B24D0EC6C5}"/>
              </a:ext>
            </a:extLst>
          </p:cNvPr>
          <p:cNvSpPr/>
          <p:nvPr/>
        </p:nvSpPr>
        <p:spPr>
          <a:xfrm>
            <a:off x="2417179" y="4719356"/>
            <a:ext cx="797533" cy="797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0D8EB26-C166-A948-CBD5-75E5705F517C}"/>
              </a:ext>
            </a:extLst>
          </p:cNvPr>
          <p:cNvSpPr/>
          <p:nvPr/>
        </p:nvSpPr>
        <p:spPr>
          <a:xfrm>
            <a:off x="2472811" y="370369"/>
            <a:ext cx="683346" cy="68334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1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ko-KR" altLang="en-US" sz="180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4048874-C89C-32D6-64A9-B03D0B70BC0F}"/>
              </a:ext>
            </a:extLst>
          </p:cNvPr>
          <p:cNvSpPr/>
          <p:nvPr/>
        </p:nvSpPr>
        <p:spPr>
          <a:xfrm>
            <a:off x="2472811" y="1479238"/>
            <a:ext cx="683346" cy="68334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E3029D2-58A4-FC8E-6768-8E8DAC6A463B}"/>
              </a:ext>
            </a:extLst>
          </p:cNvPr>
          <p:cNvSpPr/>
          <p:nvPr/>
        </p:nvSpPr>
        <p:spPr>
          <a:xfrm>
            <a:off x="2472811" y="2588105"/>
            <a:ext cx="683346" cy="68334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7D97BB1-C11F-5191-5130-F519ADA7F28C}"/>
              </a:ext>
            </a:extLst>
          </p:cNvPr>
          <p:cNvSpPr/>
          <p:nvPr/>
        </p:nvSpPr>
        <p:spPr>
          <a:xfrm>
            <a:off x="2472811" y="3696973"/>
            <a:ext cx="683346" cy="68334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0153A3E-36A1-F65F-E2BD-C4725F85550E}"/>
              </a:ext>
            </a:extLst>
          </p:cNvPr>
          <p:cNvSpPr/>
          <p:nvPr/>
        </p:nvSpPr>
        <p:spPr>
          <a:xfrm>
            <a:off x="2472811" y="4779465"/>
            <a:ext cx="683346" cy="68334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7" name="그래픽 46" descr="원형 차트가 있는 프레젠테이션 단색으로 채워진">
            <a:extLst>
              <a:ext uri="{FF2B5EF4-FFF2-40B4-BE49-F238E27FC236}">
                <a16:creationId xmlns:a16="http://schemas.microsoft.com/office/drawing/2014/main" id="{D67718AB-06F2-6407-8258-57176C83B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2585" y="3795576"/>
            <a:ext cx="480111" cy="480111"/>
          </a:xfrm>
          <a:prstGeom prst="rect">
            <a:avLst/>
          </a:prstGeom>
        </p:spPr>
      </p:pic>
      <p:pic>
        <p:nvPicPr>
          <p:cNvPr id="49" name="그래픽 48" descr="연구 단색으로 채워진">
            <a:extLst>
              <a:ext uri="{FF2B5EF4-FFF2-40B4-BE49-F238E27FC236}">
                <a16:creationId xmlns:a16="http://schemas.microsoft.com/office/drawing/2014/main" id="{FB332370-9519-D736-CF93-6958E1B74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77130" y="1577838"/>
            <a:ext cx="480111" cy="480111"/>
          </a:xfrm>
          <a:prstGeom prst="rect">
            <a:avLst/>
          </a:prstGeom>
        </p:spPr>
      </p:pic>
      <p:pic>
        <p:nvPicPr>
          <p:cNvPr id="51" name="그래픽 50" descr="하향 경향 그래프 단색으로 채워진">
            <a:extLst>
              <a:ext uri="{FF2B5EF4-FFF2-40B4-BE49-F238E27FC236}">
                <a16:creationId xmlns:a16="http://schemas.microsoft.com/office/drawing/2014/main" id="{10F8C766-8A2C-DF03-597E-751DA39120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72587" y="495926"/>
            <a:ext cx="480111" cy="480111"/>
          </a:xfrm>
          <a:prstGeom prst="rect">
            <a:avLst/>
          </a:prstGeom>
        </p:spPr>
      </p:pic>
      <p:pic>
        <p:nvPicPr>
          <p:cNvPr id="53" name="그래픽 52" descr="웹 디자인 단색으로 채워진">
            <a:extLst>
              <a:ext uri="{FF2B5EF4-FFF2-40B4-BE49-F238E27FC236}">
                <a16:creationId xmlns:a16="http://schemas.microsoft.com/office/drawing/2014/main" id="{AEF92BFC-9993-16DF-3081-CC4940977A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72585" y="4886082"/>
            <a:ext cx="480111" cy="480111"/>
          </a:xfrm>
          <a:prstGeom prst="rect">
            <a:avLst/>
          </a:prstGeom>
        </p:spPr>
      </p:pic>
      <p:pic>
        <p:nvPicPr>
          <p:cNvPr id="55" name="그래픽 54" descr="체크리스트 단색으로 채워진">
            <a:extLst>
              <a:ext uri="{FF2B5EF4-FFF2-40B4-BE49-F238E27FC236}">
                <a16:creationId xmlns:a16="http://schemas.microsoft.com/office/drawing/2014/main" id="{D439333A-6F75-1977-E29E-DE0F3E8C4E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72583" y="2692195"/>
            <a:ext cx="480112" cy="48011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D8992D-C7D1-CB99-C4F6-EDFE0388A5CA}"/>
              </a:ext>
            </a:extLst>
          </p:cNvPr>
          <p:cNvSpPr txBox="1"/>
          <p:nvPr/>
        </p:nvSpPr>
        <p:spPr>
          <a:xfrm>
            <a:off x="3747474" y="495924"/>
            <a:ext cx="6331975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99" b="1">
                <a:latin typeface="나눔고딕" panose="020D0604000000000000" pitchFamily="50" charset="-127"/>
                <a:ea typeface="나눔고딕" panose="020D0604000000000000" pitchFamily="50" charset="-127"/>
              </a:rPr>
              <a:t>추진배경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2823E3-7B5F-42F5-703A-36EF109B064B}"/>
              </a:ext>
            </a:extLst>
          </p:cNvPr>
          <p:cNvSpPr txBox="1"/>
          <p:nvPr/>
        </p:nvSpPr>
        <p:spPr>
          <a:xfrm>
            <a:off x="3747474" y="1560087"/>
            <a:ext cx="6331975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99" b="1">
                <a:latin typeface="나눔고딕" panose="020D0604000000000000" pitchFamily="50" charset="-127"/>
                <a:ea typeface="나눔고딕" panose="020D0604000000000000" pitchFamily="50" charset="-127"/>
              </a:rPr>
              <a:t>현황 및 개선기회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F7517B-01DC-A9BA-7CA4-16ADC956C06A}"/>
              </a:ext>
            </a:extLst>
          </p:cNvPr>
          <p:cNvSpPr txBox="1"/>
          <p:nvPr/>
        </p:nvSpPr>
        <p:spPr>
          <a:xfrm>
            <a:off x="3747474" y="2666513"/>
            <a:ext cx="6331975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99" b="1">
                <a:latin typeface="나눔고딕" panose="020D0604000000000000" pitchFamily="50" charset="-127"/>
                <a:ea typeface="나눔고딕" panose="020D0604000000000000" pitchFamily="50" charset="-127"/>
              </a:rPr>
              <a:t>분석 계획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D79DDB3-CBF2-F82D-F03F-47E249D3FC8D}"/>
              </a:ext>
            </a:extLst>
          </p:cNvPr>
          <p:cNvSpPr txBox="1"/>
          <p:nvPr/>
        </p:nvSpPr>
        <p:spPr>
          <a:xfrm>
            <a:off x="3747474" y="3775689"/>
            <a:ext cx="6331975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99" b="1"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0B60E16-12EB-B3F9-E092-939788CDA623}"/>
              </a:ext>
            </a:extLst>
          </p:cNvPr>
          <p:cNvSpPr txBox="1"/>
          <p:nvPr/>
        </p:nvSpPr>
        <p:spPr>
          <a:xfrm>
            <a:off x="3747474" y="4842971"/>
            <a:ext cx="6331975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99" b="1">
                <a:latin typeface="나눔고딕" panose="020D0604000000000000" pitchFamily="50" charset="-127"/>
                <a:ea typeface="나눔고딕" panose="020D0604000000000000" pitchFamily="50" charset="-127"/>
              </a:rPr>
              <a:t>개선안</a:t>
            </a:r>
          </a:p>
        </p:txBody>
      </p:sp>
      <p:sp>
        <p:nvSpPr>
          <p:cNvPr id="67" name="Oval 12">
            <a:extLst>
              <a:ext uri="{FF2B5EF4-FFF2-40B4-BE49-F238E27FC236}">
                <a16:creationId xmlns:a16="http://schemas.microsoft.com/office/drawing/2014/main" id="{5EFB1901-D8DA-2A3B-54F6-123D37C7E280}"/>
              </a:ext>
            </a:extLst>
          </p:cNvPr>
          <p:cNvSpPr/>
          <p:nvPr/>
        </p:nvSpPr>
        <p:spPr>
          <a:xfrm>
            <a:off x="627742" y="-609600"/>
            <a:ext cx="391887" cy="391887"/>
          </a:xfrm>
          <a:prstGeom prst="ellipse">
            <a:avLst/>
          </a:prstGeom>
          <a:solidFill>
            <a:srgbClr val="5E8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4F96E58-79BF-E0DD-CFE6-F423764C0671}"/>
              </a:ext>
            </a:extLst>
          </p:cNvPr>
          <p:cNvGrpSpPr/>
          <p:nvPr/>
        </p:nvGrpSpPr>
        <p:grpSpPr>
          <a:xfrm>
            <a:off x="3747476" y="6455019"/>
            <a:ext cx="6919141" cy="115219"/>
            <a:chOff x="3382297" y="1299242"/>
            <a:chExt cx="6919141" cy="115219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7FF24D3B-A14B-EEC1-63EE-9D70C441BD3C}"/>
                </a:ext>
              </a:extLst>
            </p:cNvPr>
            <p:cNvCxnSpPr/>
            <p:nvPr/>
          </p:nvCxnSpPr>
          <p:spPr>
            <a:xfrm>
              <a:off x="3382297" y="1356852"/>
              <a:ext cx="680392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AFF3606-40A2-F5DC-9CB8-092010265C92}"/>
                </a:ext>
              </a:extLst>
            </p:cNvPr>
            <p:cNvSpPr/>
            <p:nvPr/>
          </p:nvSpPr>
          <p:spPr>
            <a:xfrm>
              <a:off x="10186219" y="1299242"/>
              <a:ext cx="115219" cy="1152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8220A600-F87D-295F-8516-2B0699DD5B4E}"/>
              </a:ext>
            </a:extLst>
          </p:cNvPr>
          <p:cNvSpPr/>
          <p:nvPr/>
        </p:nvSpPr>
        <p:spPr>
          <a:xfrm>
            <a:off x="2417179" y="5733116"/>
            <a:ext cx="797533" cy="797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5680BC2-5B83-5296-2F30-AD2B237F1582}"/>
              </a:ext>
            </a:extLst>
          </p:cNvPr>
          <p:cNvSpPr/>
          <p:nvPr/>
        </p:nvSpPr>
        <p:spPr>
          <a:xfrm>
            <a:off x="2472811" y="5793225"/>
            <a:ext cx="683346" cy="68334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B7A0D7-0D45-9626-F357-FBDF7436B4BD}"/>
              </a:ext>
            </a:extLst>
          </p:cNvPr>
          <p:cNvSpPr txBox="1"/>
          <p:nvPr/>
        </p:nvSpPr>
        <p:spPr>
          <a:xfrm>
            <a:off x="3747474" y="5856731"/>
            <a:ext cx="6331975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99" b="1">
                <a:latin typeface="나눔고딕" panose="020D0604000000000000" pitchFamily="50" charset="-127"/>
                <a:ea typeface="나눔고딕" panose="020D0604000000000000" pitchFamily="50" charset="-127"/>
              </a:rPr>
              <a:t>소감 </a:t>
            </a:r>
          </a:p>
        </p:txBody>
      </p:sp>
      <p:grpSp>
        <p:nvGrpSpPr>
          <p:cNvPr id="12" name="Group 33">
            <a:extLst>
              <a:ext uri="{FF2B5EF4-FFF2-40B4-BE49-F238E27FC236}">
                <a16:creationId xmlns:a16="http://schemas.microsoft.com/office/drawing/2014/main" id="{A3C8B243-47AF-D982-365B-36F78C924DE3}"/>
              </a:ext>
            </a:extLst>
          </p:cNvPr>
          <p:cNvGrpSpPr/>
          <p:nvPr/>
        </p:nvGrpSpPr>
        <p:grpSpPr>
          <a:xfrm>
            <a:off x="2614558" y="5883109"/>
            <a:ext cx="405993" cy="426410"/>
            <a:chOff x="12339638" y="2066926"/>
            <a:chExt cx="2232025" cy="2232025"/>
          </a:xfrm>
          <a:solidFill>
            <a:schemeClr val="bg1"/>
          </a:solidFill>
        </p:grpSpPr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BF7DE687-AD4B-86FB-7015-B687E5743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74713" y="3125788"/>
              <a:ext cx="395288" cy="381000"/>
            </a:xfrm>
            <a:custGeom>
              <a:avLst/>
              <a:gdLst>
                <a:gd name="T0" fmla="*/ 0 w 272"/>
                <a:gd name="T1" fmla="*/ 164 h 262"/>
                <a:gd name="T2" fmla="*/ 110 w 272"/>
                <a:gd name="T3" fmla="*/ 262 h 262"/>
                <a:gd name="T4" fmla="*/ 272 w 272"/>
                <a:gd name="T5" fmla="*/ 150 h 262"/>
                <a:gd name="T6" fmla="*/ 165 w 272"/>
                <a:gd name="T7" fmla="*/ 21 h 262"/>
                <a:gd name="T8" fmla="*/ 0 w 272"/>
                <a:gd name="T9" fmla="*/ 53 h 262"/>
                <a:gd name="T10" fmla="*/ 0 w 272"/>
                <a:gd name="T11" fmla="*/ 164 h 262"/>
                <a:gd name="T12" fmla="*/ 0 w 272"/>
                <a:gd name="T13" fmla="*/ 164 h 262"/>
                <a:gd name="T14" fmla="*/ 0 w 272"/>
                <a:gd name="T15" fmla="*/ 16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262">
                  <a:moveTo>
                    <a:pt x="0" y="164"/>
                  </a:moveTo>
                  <a:cubicBezTo>
                    <a:pt x="47" y="183"/>
                    <a:pt x="86" y="218"/>
                    <a:pt x="110" y="262"/>
                  </a:cubicBezTo>
                  <a:cubicBezTo>
                    <a:pt x="144" y="201"/>
                    <a:pt x="204" y="160"/>
                    <a:pt x="272" y="150"/>
                  </a:cubicBezTo>
                  <a:cubicBezTo>
                    <a:pt x="263" y="91"/>
                    <a:pt x="222" y="41"/>
                    <a:pt x="165" y="21"/>
                  </a:cubicBezTo>
                  <a:cubicBezTo>
                    <a:pt x="108" y="0"/>
                    <a:pt x="45" y="13"/>
                    <a:pt x="0" y="53"/>
                  </a:cubicBezTo>
                  <a:lnTo>
                    <a:pt x="0" y="164"/>
                  </a:lnTo>
                  <a:close/>
                  <a:moveTo>
                    <a:pt x="0" y="164"/>
                  </a:moveTo>
                  <a:cubicBezTo>
                    <a:pt x="0" y="164"/>
                    <a:pt x="0" y="164"/>
                    <a:pt x="0" y="1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801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1C71FF71-3E4F-1710-9174-6EA99AD3F9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74713" y="2897188"/>
              <a:ext cx="117475" cy="207963"/>
            </a:xfrm>
            <a:custGeom>
              <a:avLst/>
              <a:gdLst>
                <a:gd name="T0" fmla="*/ 0 w 81"/>
                <a:gd name="T1" fmla="*/ 0 h 144"/>
                <a:gd name="T2" fmla="*/ 0 w 81"/>
                <a:gd name="T3" fmla="*/ 144 h 144"/>
                <a:gd name="T4" fmla="*/ 81 w 81"/>
                <a:gd name="T5" fmla="*/ 117 h 144"/>
                <a:gd name="T6" fmla="*/ 0 w 81"/>
                <a:gd name="T7" fmla="*/ 0 h 144"/>
                <a:gd name="T8" fmla="*/ 0 w 81"/>
                <a:gd name="T9" fmla="*/ 0 h 144"/>
                <a:gd name="T10" fmla="*/ 0 w 81"/>
                <a:gd name="T1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144">
                  <a:moveTo>
                    <a:pt x="0" y="0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25" y="130"/>
                    <a:pt x="52" y="120"/>
                    <a:pt x="81" y="117"/>
                  </a:cubicBezTo>
                  <a:cubicBezTo>
                    <a:pt x="73" y="67"/>
                    <a:pt x="44" y="24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801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37E0B10-723F-D2F3-D75E-A1C2B63C8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15988" y="2424113"/>
              <a:ext cx="79375" cy="80963"/>
            </a:xfrm>
            <a:custGeom>
              <a:avLst/>
              <a:gdLst>
                <a:gd name="T0" fmla="*/ 55 w 55"/>
                <a:gd name="T1" fmla="*/ 28 h 55"/>
                <a:gd name="T2" fmla="*/ 27 w 55"/>
                <a:gd name="T3" fmla="*/ 55 h 55"/>
                <a:gd name="T4" fmla="*/ 0 w 55"/>
                <a:gd name="T5" fmla="*/ 28 h 55"/>
                <a:gd name="T6" fmla="*/ 27 w 55"/>
                <a:gd name="T7" fmla="*/ 0 h 55"/>
                <a:gd name="T8" fmla="*/ 55 w 55"/>
                <a:gd name="T9" fmla="*/ 28 h 55"/>
                <a:gd name="T10" fmla="*/ 55 w 55"/>
                <a:gd name="T11" fmla="*/ 28 h 55"/>
                <a:gd name="T12" fmla="*/ 55 w 55"/>
                <a:gd name="T13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5">
                  <a:moveTo>
                    <a:pt x="55" y="28"/>
                  </a:moveTo>
                  <a:cubicBezTo>
                    <a:pt x="55" y="43"/>
                    <a:pt x="42" y="55"/>
                    <a:pt x="27" y="55"/>
                  </a:cubicBezTo>
                  <a:cubicBezTo>
                    <a:pt x="12" y="55"/>
                    <a:pt x="0" y="43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5" y="13"/>
                    <a:pt x="55" y="28"/>
                  </a:cubicBezTo>
                  <a:close/>
                  <a:moveTo>
                    <a:pt x="55" y="28"/>
                  </a:moveTo>
                  <a:cubicBezTo>
                    <a:pt x="55" y="28"/>
                    <a:pt x="55" y="28"/>
                    <a:pt x="55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801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136DE15D-63BB-C516-C606-F35F63A15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15938" y="2185988"/>
              <a:ext cx="79375" cy="79375"/>
            </a:xfrm>
            <a:custGeom>
              <a:avLst/>
              <a:gdLst>
                <a:gd name="T0" fmla="*/ 55 w 55"/>
                <a:gd name="T1" fmla="*/ 27 h 55"/>
                <a:gd name="T2" fmla="*/ 28 w 55"/>
                <a:gd name="T3" fmla="*/ 55 h 55"/>
                <a:gd name="T4" fmla="*/ 0 w 55"/>
                <a:gd name="T5" fmla="*/ 27 h 55"/>
                <a:gd name="T6" fmla="*/ 28 w 55"/>
                <a:gd name="T7" fmla="*/ 0 h 55"/>
                <a:gd name="T8" fmla="*/ 55 w 55"/>
                <a:gd name="T9" fmla="*/ 27 h 55"/>
                <a:gd name="T10" fmla="*/ 55 w 55"/>
                <a:gd name="T11" fmla="*/ 27 h 55"/>
                <a:gd name="T12" fmla="*/ 55 w 55"/>
                <a:gd name="T13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5">
                  <a:moveTo>
                    <a:pt x="55" y="27"/>
                  </a:moveTo>
                  <a:cubicBezTo>
                    <a:pt x="55" y="42"/>
                    <a:pt x="43" y="55"/>
                    <a:pt x="28" y="55"/>
                  </a:cubicBezTo>
                  <a:cubicBezTo>
                    <a:pt x="13" y="55"/>
                    <a:pt x="0" y="42"/>
                    <a:pt x="0" y="27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43" y="0"/>
                    <a:pt x="55" y="12"/>
                    <a:pt x="55" y="27"/>
                  </a:cubicBezTo>
                  <a:close/>
                  <a:moveTo>
                    <a:pt x="55" y="27"/>
                  </a:moveTo>
                  <a:cubicBezTo>
                    <a:pt x="55" y="27"/>
                    <a:pt x="55" y="27"/>
                    <a:pt x="55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801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D33EC2B8-BDA0-C7E6-7A20-95082373DB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98438" y="2066926"/>
              <a:ext cx="1116013" cy="557213"/>
            </a:xfrm>
            <a:custGeom>
              <a:avLst/>
              <a:gdLst>
                <a:gd name="T0" fmla="*/ 27 w 768"/>
                <a:gd name="T1" fmla="*/ 384 h 384"/>
                <a:gd name="T2" fmla="*/ 741 w 768"/>
                <a:gd name="T3" fmla="*/ 384 h 384"/>
                <a:gd name="T4" fmla="*/ 768 w 768"/>
                <a:gd name="T5" fmla="*/ 356 h 384"/>
                <a:gd name="T6" fmla="*/ 768 w 768"/>
                <a:gd name="T7" fmla="*/ 27 h 384"/>
                <a:gd name="T8" fmla="*/ 741 w 768"/>
                <a:gd name="T9" fmla="*/ 0 h 384"/>
                <a:gd name="T10" fmla="*/ 27 w 768"/>
                <a:gd name="T11" fmla="*/ 0 h 384"/>
                <a:gd name="T12" fmla="*/ 0 w 768"/>
                <a:gd name="T13" fmla="*/ 27 h 384"/>
                <a:gd name="T14" fmla="*/ 0 w 768"/>
                <a:gd name="T15" fmla="*/ 356 h 384"/>
                <a:gd name="T16" fmla="*/ 27 w 768"/>
                <a:gd name="T17" fmla="*/ 384 h 384"/>
                <a:gd name="T18" fmla="*/ 603 w 768"/>
                <a:gd name="T19" fmla="*/ 274 h 384"/>
                <a:gd name="T20" fmla="*/ 521 w 768"/>
                <a:gd name="T21" fmla="*/ 356 h 384"/>
                <a:gd name="T22" fmla="*/ 439 w 768"/>
                <a:gd name="T23" fmla="*/ 274 h 384"/>
                <a:gd name="T24" fmla="*/ 521 w 768"/>
                <a:gd name="T25" fmla="*/ 192 h 384"/>
                <a:gd name="T26" fmla="*/ 603 w 768"/>
                <a:gd name="T27" fmla="*/ 274 h 384"/>
                <a:gd name="T28" fmla="*/ 513 w 768"/>
                <a:gd name="T29" fmla="*/ 62 h 384"/>
                <a:gd name="T30" fmla="*/ 513 w 768"/>
                <a:gd name="T31" fmla="*/ 101 h 384"/>
                <a:gd name="T32" fmla="*/ 294 w 768"/>
                <a:gd name="T33" fmla="*/ 321 h 384"/>
                <a:gd name="T34" fmla="*/ 255 w 768"/>
                <a:gd name="T35" fmla="*/ 320 h 384"/>
                <a:gd name="T36" fmla="*/ 255 w 768"/>
                <a:gd name="T37" fmla="*/ 282 h 384"/>
                <a:gd name="T38" fmla="*/ 474 w 768"/>
                <a:gd name="T39" fmla="*/ 62 h 384"/>
                <a:gd name="T40" fmla="*/ 513 w 768"/>
                <a:gd name="T41" fmla="*/ 62 h 384"/>
                <a:gd name="T42" fmla="*/ 247 w 768"/>
                <a:gd name="T43" fmla="*/ 27 h 384"/>
                <a:gd name="T44" fmla="*/ 329 w 768"/>
                <a:gd name="T45" fmla="*/ 109 h 384"/>
                <a:gd name="T46" fmla="*/ 247 w 768"/>
                <a:gd name="T47" fmla="*/ 192 h 384"/>
                <a:gd name="T48" fmla="*/ 165 w 768"/>
                <a:gd name="T49" fmla="*/ 109 h 384"/>
                <a:gd name="T50" fmla="*/ 247 w 768"/>
                <a:gd name="T51" fmla="*/ 27 h 384"/>
                <a:gd name="T52" fmla="*/ 247 w 768"/>
                <a:gd name="T53" fmla="*/ 27 h 384"/>
                <a:gd name="T54" fmla="*/ 247 w 768"/>
                <a:gd name="T55" fmla="*/ 2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68" h="384">
                  <a:moveTo>
                    <a:pt x="27" y="384"/>
                  </a:moveTo>
                  <a:cubicBezTo>
                    <a:pt x="741" y="384"/>
                    <a:pt x="741" y="384"/>
                    <a:pt x="741" y="384"/>
                  </a:cubicBezTo>
                  <a:cubicBezTo>
                    <a:pt x="756" y="384"/>
                    <a:pt x="768" y="371"/>
                    <a:pt x="768" y="356"/>
                  </a:cubicBezTo>
                  <a:cubicBezTo>
                    <a:pt x="768" y="27"/>
                    <a:pt x="768" y="27"/>
                    <a:pt x="768" y="27"/>
                  </a:cubicBezTo>
                  <a:cubicBezTo>
                    <a:pt x="768" y="12"/>
                    <a:pt x="756" y="0"/>
                    <a:pt x="741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371"/>
                    <a:pt x="12" y="384"/>
                    <a:pt x="27" y="384"/>
                  </a:cubicBezTo>
                  <a:close/>
                  <a:moveTo>
                    <a:pt x="603" y="274"/>
                  </a:moveTo>
                  <a:cubicBezTo>
                    <a:pt x="603" y="319"/>
                    <a:pt x="567" y="356"/>
                    <a:pt x="521" y="356"/>
                  </a:cubicBezTo>
                  <a:cubicBezTo>
                    <a:pt x="476" y="356"/>
                    <a:pt x="439" y="319"/>
                    <a:pt x="439" y="274"/>
                  </a:cubicBezTo>
                  <a:cubicBezTo>
                    <a:pt x="439" y="228"/>
                    <a:pt x="476" y="192"/>
                    <a:pt x="521" y="192"/>
                  </a:cubicBezTo>
                  <a:cubicBezTo>
                    <a:pt x="567" y="192"/>
                    <a:pt x="603" y="228"/>
                    <a:pt x="603" y="274"/>
                  </a:cubicBezTo>
                  <a:close/>
                  <a:moveTo>
                    <a:pt x="513" y="62"/>
                  </a:moveTo>
                  <a:cubicBezTo>
                    <a:pt x="524" y="73"/>
                    <a:pt x="524" y="91"/>
                    <a:pt x="513" y="101"/>
                  </a:cubicBezTo>
                  <a:cubicBezTo>
                    <a:pt x="294" y="321"/>
                    <a:pt x="294" y="321"/>
                    <a:pt x="294" y="321"/>
                  </a:cubicBezTo>
                  <a:cubicBezTo>
                    <a:pt x="283" y="331"/>
                    <a:pt x="266" y="331"/>
                    <a:pt x="255" y="320"/>
                  </a:cubicBezTo>
                  <a:cubicBezTo>
                    <a:pt x="245" y="310"/>
                    <a:pt x="245" y="293"/>
                    <a:pt x="255" y="282"/>
                  </a:cubicBezTo>
                  <a:cubicBezTo>
                    <a:pt x="474" y="62"/>
                    <a:pt x="474" y="62"/>
                    <a:pt x="474" y="62"/>
                  </a:cubicBezTo>
                  <a:cubicBezTo>
                    <a:pt x="485" y="52"/>
                    <a:pt x="502" y="52"/>
                    <a:pt x="513" y="62"/>
                  </a:cubicBezTo>
                  <a:close/>
                  <a:moveTo>
                    <a:pt x="247" y="27"/>
                  </a:moveTo>
                  <a:cubicBezTo>
                    <a:pt x="292" y="27"/>
                    <a:pt x="329" y="64"/>
                    <a:pt x="329" y="109"/>
                  </a:cubicBezTo>
                  <a:cubicBezTo>
                    <a:pt x="329" y="155"/>
                    <a:pt x="292" y="192"/>
                    <a:pt x="247" y="192"/>
                  </a:cubicBezTo>
                  <a:cubicBezTo>
                    <a:pt x="201" y="192"/>
                    <a:pt x="165" y="155"/>
                    <a:pt x="165" y="109"/>
                  </a:cubicBezTo>
                  <a:cubicBezTo>
                    <a:pt x="165" y="64"/>
                    <a:pt x="201" y="27"/>
                    <a:pt x="247" y="27"/>
                  </a:cubicBezTo>
                  <a:close/>
                  <a:moveTo>
                    <a:pt x="247" y="27"/>
                  </a:moveTo>
                  <a:cubicBezTo>
                    <a:pt x="247" y="27"/>
                    <a:pt x="247" y="27"/>
                    <a:pt x="247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801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AEA462AD-9907-41E9-B328-D45470C1DC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15963" y="2703513"/>
              <a:ext cx="79375" cy="641350"/>
            </a:xfrm>
            <a:custGeom>
              <a:avLst/>
              <a:gdLst>
                <a:gd name="T0" fmla="*/ 27 w 54"/>
                <a:gd name="T1" fmla="*/ 439 h 441"/>
                <a:gd name="T2" fmla="*/ 54 w 54"/>
                <a:gd name="T3" fmla="*/ 441 h 441"/>
                <a:gd name="T4" fmla="*/ 54 w 54"/>
                <a:gd name="T5" fmla="*/ 0 h 441"/>
                <a:gd name="T6" fmla="*/ 0 w 54"/>
                <a:gd name="T7" fmla="*/ 0 h 441"/>
                <a:gd name="T8" fmla="*/ 0 w 54"/>
                <a:gd name="T9" fmla="*/ 441 h 441"/>
                <a:gd name="T10" fmla="*/ 27 w 54"/>
                <a:gd name="T11" fmla="*/ 439 h 441"/>
                <a:gd name="T12" fmla="*/ 27 w 54"/>
                <a:gd name="T13" fmla="*/ 439 h 441"/>
                <a:gd name="T14" fmla="*/ 27 w 54"/>
                <a:gd name="T15" fmla="*/ 43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41">
                  <a:moveTo>
                    <a:pt x="27" y="439"/>
                  </a:moveTo>
                  <a:cubicBezTo>
                    <a:pt x="36" y="439"/>
                    <a:pt x="45" y="440"/>
                    <a:pt x="54" y="44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9" y="440"/>
                    <a:pt x="18" y="439"/>
                    <a:pt x="27" y="439"/>
                  </a:cubicBezTo>
                  <a:close/>
                  <a:moveTo>
                    <a:pt x="27" y="439"/>
                  </a:moveTo>
                  <a:cubicBezTo>
                    <a:pt x="27" y="439"/>
                    <a:pt x="27" y="439"/>
                    <a:pt x="27" y="4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801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4544E5D9-CB31-37A0-04EC-52B3938FA1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39638" y="3860801"/>
              <a:ext cx="2232025" cy="438150"/>
            </a:xfrm>
            <a:custGeom>
              <a:avLst/>
              <a:gdLst>
                <a:gd name="T0" fmla="*/ 0 w 1536"/>
                <a:gd name="T1" fmla="*/ 0 h 302"/>
                <a:gd name="T2" fmla="*/ 0 w 1536"/>
                <a:gd name="T3" fmla="*/ 219 h 302"/>
                <a:gd name="T4" fmla="*/ 82 w 1536"/>
                <a:gd name="T5" fmla="*/ 302 h 302"/>
                <a:gd name="T6" fmla="*/ 1454 w 1536"/>
                <a:gd name="T7" fmla="*/ 302 h 302"/>
                <a:gd name="T8" fmla="*/ 1536 w 1536"/>
                <a:gd name="T9" fmla="*/ 219 h 302"/>
                <a:gd name="T10" fmla="*/ 1536 w 1536"/>
                <a:gd name="T11" fmla="*/ 0 h 302"/>
                <a:gd name="T12" fmla="*/ 0 w 1536"/>
                <a:gd name="T13" fmla="*/ 0 h 302"/>
                <a:gd name="T14" fmla="*/ 0 w 1536"/>
                <a:gd name="T15" fmla="*/ 0 h 302"/>
                <a:gd name="T16" fmla="*/ 0 w 1536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6" h="302">
                  <a:moveTo>
                    <a:pt x="0" y="0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65"/>
                    <a:pt x="37" y="302"/>
                    <a:pt x="82" y="302"/>
                  </a:cubicBezTo>
                  <a:cubicBezTo>
                    <a:pt x="1454" y="302"/>
                    <a:pt x="1454" y="302"/>
                    <a:pt x="1454" y="302"/>
                  </a:cubicBezTo>
                  <a:cubicBezTo>
                    <a:pt x="1499" y="302"/>
                    <a:pt x="1536" y="265"/>
                    <a:pt x="1536" y="219"/>
                  </a:cubicBezTo>
                  <a:cubicBezTo>
                    <a:pt x="1536" y="0"/>
                    <a:pt x="1536" y="0"/>
                    <a:pt x="1536" y="0"/>
                  </a:cubicBezTo>
                  <a:lnTo>
                    <a:pt x="0" y="0"/>
                  </a:ln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801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DACA1027-C24E-F17D-3220-07BECDCF48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41301" y="3125788"/>
              <a:ext cx="395288" cy="381000"/>
            </a:xfrm>
            <a:custGeom>
              <a:avLst/>
              <a:gdLst>
                <a:gd name="T0" fmla="*/ 0 w 272"/>
                <a:gd name="T1" fmla="*/ 150 h 262"/>
                <a:gd name="T2" fmla="*/ 162 w 272"/>
                <a:gd name="T3" fmla="*/ 262 h 262"/>
                <a:gd name="T4" fmla="*/ 272 w 272"/>
                <a:gd name="T5" fmla="*/ 164 h 262"/>
                <a:gd name="T6" fmla="*/ 272 w 272"/>
                <a:gd name="T7" fmla="*/ 53 h 262"/>
                <a:gd name="T8" fmla="*/ 107 w 272"/>
                <a:gd name="T9" fmla="*/ 21 h 262"/>
                <a:gd name="T10" fmla="*/ 0 w 272"/>
                <a:gd name="T11" fmla="*/ 150 h 262"/>
                <a:gd name="T12" fmla="*/ 0 w 272"/>
                <a:gd name="T13" fmla="*/ 150 h 262"/>
                <a:gd name="T14" fmla="*/ 0 w 272"/>
                <a:gd name="T15" fmla="*/ 15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262">
                  <a:moveTo>
                    <a:pt x="0" y="150"/>
                  </a:moveTo>
                  <a:cubicBezTo>
                    <a:pt x="68" y="160"/>
                    <a:pt x="128" y="201"/>
                    <a:pt x="162" y="262"/>
                  </a:cubicBezTo>
                  <a:cubicBezTo>
                    <a:pt x="186" y="218"/>
                    <a:pt x="225" y="183"/>
                    <a:pt x="272" y="164"/>
                  </a:cubicBezTo>
                  <a:cubicBezTo>
                    <a:pt x="272" y="53"/>
                    <a:pt x="272" y="53"/>
                    <a:pt x="272" y="53"/>
                  </a:cubicBezTo>
                  <a:cubicBezTo>
                    <a:pt x="227" y="13"/>
                    <a:pt x="164" y="0"/>
                    <a:pt x="107" y="21"/>
                  </a:cubicBezTo>
                  <a:cubicBezTo>
                    <a:pt x="50" y="41"/>
                    <a:pt x="9" y="91"/>
                    <a:pt x="0" y="150"/>
                  </a:cubicBezTo>
                  <a:close/>
                  <a:moveTo>
                    <a:pt x="0" y="150"/>
                  </a:moveTo>
                  <a:cubicBezTo>
                    <a:pt x="0" y="150"/>
                    <a:pt x="0" y="150"/>
                    <a:pt x="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801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449A37C6-E262-AB2F-C1EC-9C26036547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53926" y="2424113"/>
              <a:ext cx="2203450" cy="1355725"/>
            </a:xfrm>
            <a:custGeom>
              <a:avLst/>
              <a:gdLst>
                <a:gd name="T0" fmla="*/ 1237 w 1516"/>
                <a:gd name="T1" fmla="*/ 20 h 933"/>
                <a:gd name="T2" fmla="*/ 1211 w 1516"/>
                <a:gd name="T3" fmla="*/ 0 h 933"/>
                <a:gd name="T4" fmla="*/ 1197 w 1516"/>
                <a:gd name="T5" fmla="*/ 0 h 933"/>
                <a:gd name="T6" fmla="*/ 1197 w 1516"/>
                <a:gd name="T7" fmla="*/ 110 h 933"/>
                <a:gd name="T8" fmla="*/ 1173 w 1516"/>
                <a:gd name="T9" fmla="*/ 168 h 933"/>
                <a:gd name="T10" fmla="*/ 1115 w 1516"/>
                <a:gd name="T11" fmla="*/ 192 h 933"/>
                <a:gd name="T12" fmla="*/ 840 w 1516"/>
                <a:gd name="T13" fmla="*/ 192 h 933"/>
                <a:gd name="T14" fmla="*/ 840 w 1516"/>
                <a:gd name="T15" fmla="*/ 264 h 933"/>
                <a:gd name="T16" fmla="*/ 950 w 1516"/>
                <a:gd name="T17" fmla="*/ 361 h 933"/>
                <a:gd name="T18" fmla="*/ 1142 w 1516"/>
                <a:gd name="T19" fmla="*/ 247 h 933"/>
                <a:gd name="T20" fmla="*/ 1169 w 1516"/>
                <a:gd name="T21" fmla="*/ 275 h 933"/>
                <a:gd name="T22" fmla="*/ 1142 w 1516"/>
                <a:gd name="T23" fmla="*/ 302 h 933"/>
                <a:gd name="T24" fmla="*/ 980 w 1516"/>
                <a:gd name="T25" fmla="*/ 441 h 933"/>
                <a:gd name="T26" fmla="*/ 1168 w 1516"/>
                <a:gd name="T27" fmla="*/ 633 h 933"/>
                <a:gd name="T28" fmla="*/ 1361 w 1516"/>
                <a:gd name="T29" fmla="*/ 851 h 933"/>
                <a:gd name="T30" fmla="*/ 1334 w 1516"/>
                <a:gd name="T31" fmla="*/ 878 h 933"/>
                <a:gd name="T32" fmla="*/ 1307 w 1516"/>
                <a:gd name="T33" fmla="*/ 851 h 933"/>
                <a:gd name="T34" fmla="*/ 1142 w 1516"/>
                <a:gd name="T35" fmla="*/ 686 h 933"/>
                <a:gd name="T36" fmla="*/ 977 w 1516"/>
                <a:gd name="T37" fmla="*/ 851 h 933"/>
                <a:gd name="T38" fmla="*/ 950 w 1516"/>
                <a:gd name="T39" fmla="*/ 878 h 933"/>
                <a:gd name="T40" fmla="*/ 923 w 1516"/>
                <a:gd name="T41" fmla="*/ 851 h 933"/>
                <a:gd name="T42" fmla="*/ 758 w 1516"/>
                <a:gd name="T43" fmla="*/ 686 h 933"/>
                <a:gd name="T44" fmla="*/ 593 w 1516"/>
                <a:gd name="T45" fmla="*/ 851 h 933"/>
                <a:gd name="T46" fmla="*/ 566 w 1516"/>
                <a:gd name="T47" fmla="*/ 878 h 933"/>
                <a:gd name="T48" fmla="*/ 539 w 1516"/>
                <a:gd name="T49" fmla="*/ 851 h 933"/>
                <a:gd name="T50" fmla="*/ 374 w 1516"/>
                <a:gd name="T51" fmla="*/ 686 h 933"/>
                <a:gd name="T52" fmla="*/ 209 w 1516"/>
                <a:gd name="T53" fmla="*/ 851 h 933"/>
                <a:gd name="T54" fmla="*/ 182 w 1516"/>
                <a:gd name="T55" fmla="*/ 878 h 933"/>
                <a:gd name="T56" fmla="*/ 155 w 1516"/>
                <a:gd name="T57" fmla="*/ 851 h 933"/>
                <a:gd name="T58" fmla="*/ 348 w 1516"/>
                <a:gd name="T59" fmla="*/ 633 h 933"/>
                <a:gd name="T60" fmla="*/ 536 w 1516"/>
                <a:gd name="T61" fmla="*/ 441 h 933"/>
                <a:gd name="T62" fmla="*/ 374 w 1516"/>
                <a:gd name="T63" fmla="*/ 302 h 933"/>
                <a:gd name="T64" fmla="*/ 347 w 1516"/>
                <a:gd name="T65" fmla="*/ 275 h 933"/>
                <a:gd name="T66" fmla="*/ 374 w 1516"/>
                <a:gd name="T67" fmla="*/ 247 h 933"/>
                <a:gd name="T68" fmla="*/ 566 w 1516"/>
                <a:gd name="T69" fmla="*/ 361 h 933"/>
                <a:gd name="T70" fmla="*/ 676 w 1516"/>
                <a:gd name="T71" fmla="*/ 264 h 933"/>
                <a:gd name="T72" fmla="*/ 676 w 1516"/>
                <a:gd name="T73" fmla="*/ 192 h 933"/>
                <a:gd name="T74" fmla="*/ 401 w 1516"/>
                <a:gd name="T75" fmla="*/ 192 h 933"/>
                <a:gd name="T76" fmla="*/ 319 w 1516"/>
                <a:gd name="T77" fmla="*/ 110 h 933"/>
                <a:gd name="T78" fmla="*/ 319 w 1516"/>
                <a:gd name="T79" fmla="*/ 0 h 933"/>
                <a:gd name="T80" fmla="*/ 305 w 1516"/>
                <a:gd name="T81" fmla="*/ 0 h 933"/>
                <a:gd name="T82" fmla="*/ 279 w 1516"/>
                <a:gd name="T83" fmla="*/ 20 h 933"/>
                <a:gd name="T84" fmla="*/ 0 w 1516"/>
                <a:gd name="T85" fmla="*/ 933 h 933"/>
                <a:gd name="T86" fmla="*/ 1516 w 1516"/>
                <a:gd name="T87" fmla="*/ 933 h 933"/>
                <a:gd name="T88" fmla="*/ 1237 w 1516"/>
                <a:gd name="T89" fmla="*/ 20 h 933"/>
                <a:gd name="T90" fmla="*/ 1237 w 1516"/>
                <a:gd name="T91" fmla="*/ 20 h 933"/>
                <a:gd name="T92" fmla="*/ 1237 w 1516"/>
                <a:gd name="T93" fmla="*/ 2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16" h="933">
                  <a:moveTo>
                    <a:pt x="1237" y="20"/>
                  </a:moveTo>
                  <a:cubicBezTo>
                    <a:pt x="1234" y="8"/>
                    <a:pt x="1223" y="0"/>
                    <a:pt x="1211" y="0"/>
                  </a:cubicBezTo>
                  <a:cubicBezTo>
                    <a:pt x="1197" y="0"/>
                    <a:pt x="1197" y="0"/>
                    <a:pt x="1197" y="0"/>
                  </a:cubicBezTo>
                  <a:cubicBezTo>
                    <a:pt x="1197" y="110"/>
                    <a:pt x="1197" y="110"/>
                    <a:pt x="1197" y="110"/>
                  </a:cubicBezTo>
                  <a:cubicBezTo>
                    <a:pt x="1197" y="132"/>
                    <a:pt x="1188" y="153"/>
                    <a:pt x="1173" y="168"/>
                  </a:cubicBezTo>
                  <a:cubicBezTo>
                    <a:pt x="1157" y="184"/>
                    <a:pt x="1136" y="192"/>
                    <a:pt x="1115" y="192"/>
                  </a:cubicBezTo>
                  <a:cubicBezTo>
                    <a:pt x="840" y="192"/>
                    <a:pt x="840" y="192"/>
                    <a:pt x="840" y="192"/>
                  </a:cubicBezTo>
                  <a:cubicBezTo>
                    <a:pt x="840" y="264"/>
                    <a:pt x="840" y="264"/>
                    <a:pt x="840" y="264"/>
                  </a:cubicBezTo>
                  <a:cubicBezTo>
                    <a:pt x="887" y="282"/>
                    <a:pt x="926" y="317"/>
                    <a:pt x="950" y="361"/>
                  </a:cubicBezTo>
                  <a:cubicBezTo>
                    <a:pt x="989" y="291"/>
                    <a:pt x="1062" y="247"/>
                    <a:pt x="1142" y="247"/>
                  </a:cubicBezTo>
                  <a:cubicBezTo>
                    <a:pt x="1157" y="247"/>
                    <a:pt x="1169" y="260"/>
                    <a:pt x="1169" y="275"/>
                  </a:cubicBezTo>
                  <a:cubicBezTo>
                    <a:pt x="1169" y="290"/>
                    <a:pt x="1157" y="302"/>
                    <a:pt x="1142" y="302"/>
                  </a:cubicBezTo>
                  <a:cubicBezTo>
                    <a:pt x="1061" y="302"/>
                    <a:pt x="992" y="361"/>
                    <a:pt x="980" y="441"/>
                  </a:cubicBezTo>
                  <a:cubicBezTo>
                    <a:pt x="1079" y="455"/>
                    <a:pt x="1156" y="534"/>
                    <a:pt x="1168" y="633"/>
                  </a:cubicBezTo>
                  <a:cubicBezTo>
                    <a:pt x="1278" y="646"/>
                    <a:pt x="1361" y="740"/>
                    <a:pt x="1361" y="851"/>
                  </a:cubicBezTo>
                  <a:cubicBezTo>
                    <a:pt x="1361" y="866"/>
                    <a:pt x="1349" y="878"/>
                    <a:pt x="1334" y="878"/>
                  </a:cubicBezTo>
                  <a:cubicBezTo>
                    <a:pt x="1319" y="878"/>
                    <a:pt x="1307" y="866"/>
                    <a:pt x="1307" y="851"/>
                  </a:cubicBezTo>
                  <a:cubicBezTo>
                    <a:pt x="1307" y="760"/>
                    <a:pt x="1233" y="686"/>
                    <a:pt x="1142" y="686"/>
                  </a:cubicBezTo>
                  <a:cubicBezTo>
                    <a:pt x="1051" y="686"/>
                    <a:pt x="977" y="760"/>
                    <a:pt x="977" y="851"/>
                  </a:cubicBezTo>
                  <a:cubicBezTo>
                    <a:pt x="977" y="866"/>
                    <a:pt x="965" y="878"/>
                    <a:pt x="950" y="878"/>
                  </a:cubicBezTo>
                  <a:cubicBezTo>
                    <a:pt x="935" y="878"/>
                    <a:pt x="923" y="866"/>
                    <a:pt x="923" y="851"/>
                  </a:cubicBezTo>
                  <a:cubicBezTo>
                    <a:pt x="923" y="760"/>
                    <a:pt x="849" y="686"/>
                    <a:pt x="758" y="686"/>
                  </a:cubicBezTo>
                  <a:cubicBezTo>
                    <a:pt x="667" y="686"/>
                    <a:pt x="593" y="760"/>
                    <a:pt x="593" y="851"/>
                  </a:cubicBezTo>
                  <a:cubicBezTo>
                    <a:pt x="593" y="866"/>
                    <a:pt x="581" y="878"/>
                    <a:pt x="566" y="878"/>
                  </a:cubicBezTo>
                  <a:cubicBezTo>
                    <a:pt x="551" y="878"/>
                    <a:pt x="539" y="866"/>
                    <a:pt x="539" y="851"/>
                  </a:cubicBezTo>
                  <a:cubicBezTo>
                    <a:pt x="539" y="760"/>
                    <a:pt x="465" y="686"/>
                    <a:pt x="374" y="686"/>
                  </a:cubicBezTo>
                  <a:cubicBezTo>
                    <a:pt x="283" y="686"/>
                    <a:pt x="209" y="760"/>
                    <a:pt x="209" y="851"/>
                  </a:cubicBezTo>
                  <a:cubicBezTo>
                    <a:pt x="209" y="866"/>
                    <a:pt x="197" y="878"/>
                    <a:pt x="182" y="878"/>
                  </a:cubicBezTo>
                  <a:cubicBezTo>
                    <a:pt x="167" y="878"/>
                    <a:pt x="155" y="866"/>
                    <a:pt x="155" y="851"/>
                  </a:cubicBezTo>
                  <a:cubicBezTo>
                    <a:pt x="155" y="740"/>
                    <a:pt x="238" y="646"/>
                    <a:pt x="348" y="633"/>
                  </a:cubicBezTo>
                  <a:cubicBezTo>
                    <a:pt x="360" y="534"/>
                    <a:pt x="437" y="455"/>
                    <a:pt x="536" y="441"/>
                  </a:cubicBezTo>
                  <a:cubicBezTo>
                    <a:pt x="524" y="361"/>
                    <a:pt x="455" y="302"/>
                    <a:pt x="374" y="302"/>
                  </a:cubicBezTo>
                  <a:cubicBezTo>
                    <a:pt x="359" y="302"/>
                    <a:pt x="347" y="290"/>
                    <a:pt x="347" y="275"/>
                  </a:cubicBezTo>
                  <a:cubicBezTo>
                    <a:pt x="347" y="260"/>
                    <a:pt x="359" y="247"/>
                    <a:pt x="374" y="247"/>
                  </a:cubicBezTo>
                  <a:cubicBezTo>
                    <a:pt x="454" y="247"/>
                    <a:pt x="527" y="291"/>
                    <a:pt x="566" y="361"/>
                  </a:cubicBezTo>
                  <a:cubicBezTo>
                    <a:pt x="590" y="317"/>
                    <a:pt x="629" y="282"/>
                    <a:pt x="676" y="264"/>
                  </a:cubicBezTo>
                  <a:cubicBezTo>
                    <a:pt x="676" y="192"/>
                    <a:pt x="676" y="192"/>
                    <a:pt x="676" y="192"/>
                  </a:cubicBezTo>
                  <a:cubicBezTo>
                    <a:pt x="401" y="192"/>
                    <a:pt x="401" y="192"/>
                    <a:pt x="401" y="192"/>
                  </a:cubicBezTo>
                  <a:cubicBezTo>
                    <a:pt x="356" y="192"/>
                    <a:pt x="319" y="156"/>
                    <a:pt x="319" y="11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93" y="0"/>
                    <a:pt x="282" y="8"/>
                    <a:pt x="279" y="20"/>
                  </a:cubicBezTo>
                  <a:cubicBezTo>
                    <a:pt x="0" y="933"/>
                    <a:pt x="0" y="933"/>
                    <a:pt x="0" y="933"/>
                  </a:cubicBezTo>
                  <a:cubicBezTo>
                    <a:pt x="1516" y="933"/>
                    <a:pt x="1516" y="933"/>
                    <a:pt x="1516" y="933"/>
                  </a:cubicBezTo>
                  <a:lnTo>
                    <a:pt x="1237" y="20"/>
                  </a:lnTo>
                  <a:close/>
                  <a:moveTo>
                    <a:pt x="1237" y="20"/>
                  </a:moveTo>
                  <a:cubicBezTo>
                    <a:pt x="1237" y="20"/>
                    <a:pt x="1237" y="20"/>
                    <a:pt x="1237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801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15B7E62F-D72A-3DEF-D089-57E6A8263D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19113" y="2897188"/>
              <a:ext cx="117475" cy="207963"/>
            </a:xfrm>
            <a:custGeom>
              <a:avLst/>
              <a:gdLst>
                <a:gd name="T0" fmla="*/ 81 w 81"/>
                <a:gd name="T1" fmla="*/ 0 h 144"/>
                <a:gd name="T2" fmla="*/ 0 w 81"/>
                <a:gd name="T3" fmla="*/ 117 h 144"/>
                <a:gd name="T4" fmla="*/ 81 w 81"/>
                <a:gd name="T5" fmla="*/ 144 h 144"/>
                <a:gd name="T6" fmla="*/ 81 w 81"/>
                <a:gd name="T7" fmla="*/ 0 h 144"/>
                <a:gd name="T8" fmla="*/ 81 w 81"/>
                <a:gd name="T9" fmla="*/ 0 h 144"/>
                <a:gd name="T10" fmla="*/ 81 w 81"/>
                <a:gd name="T1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144">
                  <a:moveTo>
                    <a:pt x="81" y="0"/>
                  </a:moveTo>
                  <a:cubicBezTo>
                    <a:pt x="37" y="24"/>
                    <a:pt x="8" y="67"/>
                    <a:pt x="0" y="117"/>
                  </a:cubicBezTo>
                  <a:cubicBezTo>
                    <a:pt x="29" y="120"/>
                    <a:pt x="56" y="130"/>
                    <a:pt x="81" y="144"/>
                  </a:cubicBezTo>
                  <a:lnTo>
                    <a:pt x="81" y="0"/>
                  </a:lnTo>
                  <a:close/>
                  <a:moveTo>
                    <a:pt x="81" y="0"/>
                  </a:moveTo>
                  <a:cubicBezTo>
                    <a:pt x="81" y="0"/>
                    <a:pt x="81" y="0"/>
                    <a:pt x="8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801"/>
            </a:p>
          </p:txBody>
        </p:sp>
      </p:grpSp>
    </p:spTree>
    <p:extLst>
      <p:ext uri="{BB962C8B-B14F-4D97-AF65-F5344CB8AC3E}">
        <p14:creationId xmlns:p14="http://schemas.microsoft.com/office/powerpoint/2010/main" val="1976338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76F2486-5746-65A0-2CB3-91BB56BD41EF}"/>
              </a:ext>
            </a:extLst>
          </p:cNvPr>
          <p:cNvSpPr/>
          <p:nvPr/>
        </p:nvSpPr>
        <p:spPr>
          <a:xfrm>
            <a:off x="6332031" y="2075710"/>
            <a:ext cx="5350520" cy="42158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06C0A4-E47B-92C9-A6B6-8EDE857AC458}"/>
              </a:ext>
            </a:extLst>
          </p:cNvPr>
          <p:cNvSpPr/>
          <p:nvPr/>
        </p:nvSpPr>
        <p:spPr>
          <a:xfrm>
            <a:off x="644503" y="2156927"/>
            <a:ext cx="5350520" cy="41346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5603E9-F7E0-937C-E626-E43866788CB3}"/>
              </a:ext>
            </a:extLst>
          </p:cNvPr>
          <p:cNvSpPr txBox="1"/>
          <p:nvPr/>
        </p:nvSpPr>
        <p:spPr>
          <a:xfrm>
            <a:off x="3684730" y="6018265"/>
            <a:ext cx="2178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통계청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한국온라인쇼핑협회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36150D3-3331-53D4-14BF-28949D683FD1}"/>
              </a:ext>
            </a:extLst>
          </p:cNvPr>
          <p:cNvSpPr/>
          <p:nvPr/>
        </p:nvSpPr>
        <p:spPr>
          <a:xfrm>
            <a:off x="633615" y="2156927"/>
            <a:ext cx="5370694" cy="37240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6E7F385-E6A0-7975-021D-9F0C5FD61124}"/>
              </a:ext>
            </a:extLst>
          </p:cNvPr>
          <p:cNvSpPr/>
          <p:nvPr/>
        </p:nvSpPr>
        <p:spPr>
          <a:xfrm>
            <a:off x="644503" y="1936122"/>
            <a:ext cx="5350520" cy="441014"/>
          </a:xfrm>
          <a:prstGeom prst="roundRect">
            <a:avLst>
              <a:gd name="adj" fmla="val 42101"/>
            </a:avLst>
          </a:prstGeom>
          <a:solidFill>
            <a:srgbClr val="385723"/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7C27BD-2620-B70C-002D-6A46C9A03CCC}"/>
              </a:ext>
            </a:extLst>
          </p:cNvPr>
          <p:cNvSpPr txBox="1"/>
          <p:nvPr/>
        </p:nvSpPr>
        <p:spPr>
          <a:xfrm>
            <a:off x="1204454" y="2082760"/>
            <a:ext cx="429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이커머스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시장 규모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4B93F50-4C50-0DD8-6868-E714B1509644}"/>
              </a:ext>
            </a:extLst>
          </p:cNvPr>
          <p:cNvGrpSpPr/>
          <p:nvPr/>
        </p:nvGrpSpPr>
        <p:grpSpPr>
          <a:xfrm>
            <a:off x="6322744" y="1926799"/>
            <a:ext cx="5361407" cy="593212"/>
            <a:chOff x="6331131" y="2411984"/>
            <a:chExt cx="5361407" cy="59321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9F8E66D-8060-BA68-F0C7-E64D79353E21}"/>
                </a:ext>
              </a:extLst>
            </p:cNvPr>
            <p:cNvSpPr/>
            <p:nvPr/>
          </p:nvSpPr>
          <p:spPr>
            <a:xfrm>
              <a:off x="6331132" y="2632788"/>
              <a:ext cx="5361406" cy="37240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A0CFF83-F6BF-3891-EB40-32BB141BD17F}"/>
                </a:ext>
              </a:extLst>
            </p:cNvPr>
            <p:cNvSpPr/>
            <p:nvPr/>
          </p:nvSpPr>
          <p:spPr>
            <a:xfrm>
              <a:off x="6331131" y="2411984"/>
              <a:ext cx="5352321" cy="441014"/>
            </a:xfrm>
            <a:prstGeom prst="roundRect">
              <a:avLst>
                <a:gd name="adj" fmla="val 34203"/>
              </a:avLst>
            </a:prstGeom>
            <a:solidFill>
              <a:srgbClr val="385723"/>
            </a:solidFill>
            <a:ln>
              <a:solidFill>
                <a:srgbClr val="3857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ABA9CD6-9A6E-A5AB-1D37-16CBDCA7486B}"/>
                </a:ext>
              </a:extLst>
            </p:cNvPr>
            <p:cNvSpPr txBox="1"/>
            <p:nvPr/>
          </p:nvSpPr>
          <p:spPr>
            <a:xfrm>
              <a:off x="6901969" y="2558623"/>
              <a:ext cx="429669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당사의 매출 변화 추이</a:t>
              </a: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5A5D687-7BD5-F6E9-D4FB-CBCFFDF44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992074"/>
              </p:ext>
            </p:extLst>
          </p:nvPr>
        </p:nvGraphicFramePr>
        <p:xfrm>
          <a:off x="868978" y="5705075"/>
          <a:ext cx="49676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940">
                  <a:extLst>
                    <a:ext uri="{9D8B030D-6E8A-4147-A177-3AD203B41FA5}">
                      <a16:colId xmlns:a16="http://schemas.microsoft.com/office/drawing/2014/main" val="4162098060"/>
                    </a:ext>
                  </a:extLst>
                </a:gridCol>
                <a:gridCol w="827940">
                  <a:extLst>
                    <a:ext uri="{9D8B030D-6E8A-4147-A177-3AD203B41FA5}">
                      <a16:colId xmlns:a16="http://schemas.microsoft.com/office/drawing/2014/main" val="3410997757"/>
                    </a:ext>
                  </a:extLst>
                </a:gridCol>
                <a:gridCol w="827940">
                  <a:extLst>
                    <a:ext uri="{9D8B030D-6E8A-4147-A177-3AD203B41FA5}">
                      <a16:colId xmlns:a16="http://schemas.microsoft.com/office/drawing/2014/main" val="2644835628"/>
                    </a:ext>
                  </a:extLst>
                </a:gridCol>
                <a:gridCol w="827940">
                  <a:extLst>
                    <a:ext uri="{9D8B030D-6E8A-4147-A177-3AD203B41FA5}">
                      <a16:colId xmlns:a16="http://schemas.microsoft.com/office/drawing/2014/main" val="1663857595"/>
                    </a:ext>
                  </a:extLst>
                </a:gridCol>
                <a:gridCol w="827940">
                  <a:extLst>
                    <a:ext uri="{9D8B030D-6E8A-4147-A177-3AD203B41FA5}">
                      <a16:colId xmlns:a16="http://schemas.microsoft.com/office/drawing/2014/main" val="3194987022"/>
                    </a:ext>
                  </a:extLst>
                </a:gridCol>
                <a:gridCol w="827940">
                  <a:extLst>
                    <a:ext uri="{9D8B030D-6E8A-4147-A177-3AD203B41FA5}">
                      <a16:colId xmlns:a16="http://schemas.microsoft.com/office/drawing/2014/main" val="2458751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2017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2018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2022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812427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C9195F22-966E-F2D1-6AD0-C18D1DD5E0F6}"/>
              </a:ext>
            </a:extLst>
          </p:cNvPr>
          <p:cNvSpPr/>
          <p:nvPr/>
        </p:nvSpPr>
        <p:spPr>
          <a:xfrm>
            <a:off x="1099187" y="5152779"/>
            <a:ext cx="390525" cy="5428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62E1AA-A11D-2223-4774-B40927D58D98}"/>
              </a:ext>
            </a:extLst>
          </p:cNvPr>
          <p:cNvSpPr/>
          <p:nvPr/>
        </p:nvSpPr>
        <p:spPr>
          <a:xfrm>
            <a:off x="1936211" y="4990219"/>
            <a:ext cx="390525" cy="7053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867670-ABA0-3BCB-97BF-C3A6C907E280}"/>
              </a:ext>
            </a:extLst>
          </p:cNvPr>
          <p:cNvSpPr/>
          <p:nvPr/>
        </p:nvSpPr>
        <p:spPr>
          <a:xfrm>
            <a:off x="2757736" y="4744921"/>
            <a:ext cx="390525" cy="9601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4D63246-4306-8ECC-80DF-08121F11EF8D}"/>
              </a:ext>
            </a:extLst>
          </p:cNvPr>
          <p:cNvSpPr/>
          <p:nvPr/>
        </p:nvSpPr>
        <p:spPr>
          <a:xfrm>
            <a:off x="3579261" y="4437299"/>
            <a:ext cx="390525" cy="12582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0AD223B-808F-3EC2-4D1B-17D6CC4EC0B6}"/>
              </a:ext>
            </a:extLst>
          </p:cNvPr>
          <p:cNvSpPr/>
          <p:nvPr/>
        </p:nvSpPr>
        <p:spPr>
          <a:xfrm>
            <a:off x="4383461" y="4177418"/>
            <a:ext cx="390525" cy="15181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F6B4A2-5364-EE42-1801-DB66BAB20CB7}"/>
              </a:ext>
            </a:extLst>
          </p:cNvPr>
          <p:cNvSpPr/>
          <p:nvPr/>
        </p:nvSpPr>
        <p:spPr>
          <a:xfrm>
            <a:off x="5210247" y="3833452"/>
            <a:ext cx="390525" cy="18716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AB0BF36C-ADC7-14D4-CCCD-72DEE645D0A7}"/>
              </a:ext>
            </a:extLst>
          </p:cNvPr>
          <p:cNvSpPr/>
          <p:nvPr/>
        </p:nvSpPr>
        <p:spPr>
          <a:xfrm>
            <a:off x="1204452" y="3212584"/>
            <a:ext cx="116348" cy="136663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0C1C09B4-B779-DAB8-89E0-6F558C83F64B}"/>
              </a:ext>
            </a:extLst>
          </p:cNvPr>
          <p:cNvSpPr/>
          <p:nvPr/>
        </p:nvSpPr>
        <p:spPr>
          <a:xfrm>
            <a:off x="2073297" y="3010311"/>
            <a:ext cx="116348" cy="136663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B5A2A560-98D5-BAE1-9E5C-0EA0FBFA5759}"/>
              </a:ext>
            </a:extLst>
          </p:cNvPr>
          <p:cNvSpPr/>
          <p:nvPr/>
        </p:nvSpPr>
        <p:spPr>
          <a:xfrm>
            <a:off x="2891646" y="3293729"/>
            <a:ext cx="116348" cy="136663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972EA686-2844-C35A-EF82-4C7E6C57483B}"/>
              </a:ext>
            </a:extLst>
          </p:cNvPr>
          <p:cNvSpPr/>
          <p:nvPr/>
        </p:nvSpPr>
        <p:spPr>
          <a:xfrm>
            <a:off x="3724249" y="3208388"/>
            <a:ext cx="116348" cy="136663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B1546152-256B-5039-FDDA-B1BCD1EFF584}"/>
              </a:ext>
            </a:extLst>
          </p:cNvPr>
          <p:cNvSpPr/>
          <p:nvPr/>
        </p:nvSpPr>
        <p:spPr>
          <a:xfrm>
            <a:off x="4520548" y="3533436"/>
            <a:ext cx="116348" cy="136663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937D15EC-E5E4-3542-0B74-D8ACDBB60EF0}"/>
              </a:ext>
            </a:extLst>
          </p:cNvPr>
          <p:cNvSpPr/>
          <p:nvPr/>
        </p:nvSpPr>
        <p:spPr>
          <a:xfrm>
            <a:off x="5347332" y="3601767"/>
            <a:ext cx="116348" cy="136663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769C81D-279E-72E9-82F1-E9B31D5E4C52}"/>
              </a:ext>
            </a:extLst>
          </p:cNvPr>
          <p:cNvSpPr txBox="1"/>
          <p:nvPr/>
        </p:nvSpPr>
        <p:spPr>
          <a:xfrm>
            <a:off x="986527" y="5176081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78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8439462-907C-2936-4086-659403AA688D}"/>
              </a:ext>
            </a:extLst>
          </p:cNvPr>
          <p:cNvSpPr txBox="1"/>
          <p:nvPr/>
        </p:nvSpPr>
        <p:spPr>
          <a:xfrm>
            <a:off x="1832585" y="4992372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111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6F41F55-E4FA-B779-9E5C-D00A15473456}"/>
              </a:ext>
            </a:extLst>
          </p:cNvPr>
          <p:cNvSpPr txBox="1"/>
          <p:nvPr/>
        </p:nvSpPr>
        <p:spPr>
          <a:xfrm>
            <a:off x="2625398" y="4733682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134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7B1A89-F95B-76A8-C3A9-8E665B812B3D}"/>
              </a:ext>
            </a:extLst>
          </p:cNvPr>
          <p:cNvSpPr txBox="1"/>
          <p:nvPr/>
        </p:nvSpPr>
        <p:spPr>
          <a:xfrm>
            <a:off x="3445599" y="4433070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161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85673F-C0E2-3CC0-010B-B9BC1E096508}"/>
              </a:ext>
            </a:extLst>
          </p:cNvPr>
          <p:cNvSpPr txBox="1"/>
          <p:nvPr/>
        </p:nvSpPr>
        <p:spPr>
          <a:xfrm>
            <a:off x="4282162" y="4205550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185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A42C0D2-9F7F-B5E2-1797-983E02088128}"/>
              </a:ext>
            </a:extLst>
          </p:cNvPr>
          <p:cNvSpPr txBox="1"/>
          <p:nvPr/>
        </p:nvSpPr>
        <p:spPr>
          <a:xfrm>
            <a:off x="5109306" y="3856756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211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322F8A2-7B41-558C-8081-DC18F91D1CC4}"/>
              </a:ext>
            </a:extLst>
          </p:cNvPr>
          <p:cNvSpPr txBox="1"/>
          <p:nvPr/>
        </p:nvSpPr>
        <p:spPr>
          <a:xfrm>
            <a:off x="946618" y="2938742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19%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ED2BC41-12C0-5D68-3329-64A9B1333AC6}"/>
              </a:ext>
            </a:extLst>
          </p:cNvPr>
          <p:cNvSpPr txBox="1"/>
          <p:nvPr/>
        </p:nvSpPr>
        <p:spPr>
          <a:xfrm>
            <a:off x="1851125" y="2791476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22%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894026E-E868-7CC6-2D03-10C732582BA1}"/>
              </a:ext>
            </a:extLst>
          </p:cNvPr>
          <p:cNvSpPr txBox="1"/>
          <p:nvPr/>
        </p:nvSpPr>
        <p:spPr>
          <a:xfrm>
            <a:off x="2660863" y="3004438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18%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B5F019F-EECA-D0DB-463A-9F615983C94D}"/>
              </a:ext>
            </a:extLst>
          </p:cNvPr>
          <p:cNvSpPr txBox="1"/>
          <p:nvPr/>
        </p:nvSpPr>
        <p:spPr>
          <a:xfrm>
            <a:off x="3543187" y="2942032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19%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81AF38-5779-9704-B4E6-A6AEA4A3064B}"/>
              </a:ext>
            </a:extLst>
          </p:cNvPr>
          <p:cNvSpPr txBox="1"/>
          <p:nvPr/>
        </p:nvSpPr>
        <p:spPr>
          <a:xfrm>
            <a:off x="4297127" y="3251931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15%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DAE0A9-3B1D-6FC3-A9AE-38355AF01E5B}"/>
              </a:ext>
            </a:extLst>
          </p:cNvPr>
          <p:cNvSpPr txBox="1"/>
          <p:nvPr/>
        </p:nvSpPr>
        <p:spPr>
          <a:xfrm>
            <a:off x="5144898" y="3346295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14%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11">
            <a:extLst>
              <a:ext uri="{FF2B5EF4-FFF2-40B4-BE49-F238E27FC236}">
                <a16:creationId xmlns:a16="http://schemas.microsoft.com/office/drawing/2014/main" id="{1BBE3206-5C61-A35D-D8C0-A9D621E08E53}"/>
              </a:ext>
            </a:extLst>
          </p:cNvPr>
          <p:cNvSpPr txBox="1"/>
          <p:nvPr/>
        </p:nvSpPr>
        <p:spPr>
          <a:xfrm>
            <a:off x="633618" y="2651470"/>
            <a:ext cx="720436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99" dirty="0"/>
              <a:t>단위</a:t>
            </a:r>
            <a:r>
              <a:rPr lang="en-US" altLang="ko-KR" sz="899" dirty="0"/>
              <a:t>: </a:t>
            </a:r>
            <a:r>
              <a:rPr lang="ko-KR" altLang="en-US" sz="899" dirty="0"/>
              <a:t>조</a:t>
            </a:r>
          </a:p>
        </p:txBody>
      </p:sp>
      <p:graphicFrame>
        <p:nvGraphicFramePr>
          <p:cNvPr id="87" name="표 4">
            <a:extLst>
              <a:ext uri="{FF2B5EF4-FFF2-40B4-BE49-F238E27FC236}">
                <a16:creationId xmlns:a16="http://schemas.microsoft.com/office/drawing/2014/main" id="{F406ED8E-A578-14BF-F814-61E41573F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561641"/>
              </p:ext>
            </p:extLst>
          </p:nvPr>
        </p:nvGraphicFramePr>
        <p:xfrm>
          <a:off x="6495877" y="5884471"/>
          <a:ext cx="51088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221">
                  <a:extLst>
                    <a:ext uri="{9D8B030D-6E8A-4147-A177-3AD203B41FA5}">
                      <a16:colId xmlns:a16="http://schemas.microsoft.com/office/drawing/2014/main" val="4162098060"/>
                    </a:ext>
                  </a:extLst>
                </a:gridCol>
                <a:gridCol w="1277221">
                  <a:extLst>
                    <a:ext uri="{9D8B030D-6E8A-4147-A177-3AD203B41FA5}">
                      <a16:colId xmlns:a16="http://schemas.microsoft.com/office/drawing/2014/main" val="3410997757"/>
                    </a:ext>
                  </a:extLst>
                </a:gridCol>
                <a:gridCol w="1277221">
                  <a:extLst>
                    <a:ext uri="{9D8B030D-6E8A-4147-A177-3AD203B41FA5}">
                      <a16:colId xmlns:a16="http://schemas.microsoft.com/office/drawing/2014/main" val="2644835628"/>
                    </a:ext>
                  </a:extLst>
                </a:gridCol>
                <a:gridCol w="1277221">
                  <a:extLst>
                    <a:ext uri="{9D8B030D-6E8A-4147-A177-3AD203B41FA5}">
                      <a16:colId xmlns:a16="http://schemas.microsoft.com/office/drawing/2014/main" val="1663857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Q1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Q2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Q3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Q4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812427"/>
                  </a:ext>
                </a:extLst>
              </a:tr>
            </a:tbl>
          </a:graphicData>
        </a:graphic>
      </p:graphicFrame>
      <p:sp>
        <p:nvSpPr>
          <p:cNvPr id="88" name="직사각형 87">
            <a:extLst>
              <a:ext uri="{FF2B5EF4-FFF2-40B4-BE49-F238E27FC236}">
                <a16:creationId xmlns:a16="http://schemas.microsoft.com/office/drawing/2014/main" id="{4607A3D0-F8F6-328D-782F-732F9E88856B}"/>
              </a:ext>
            </a:extLst>
          </p:cNvPr>
          <p:cNvSpPr/>
          <p:nvPr/>
        </p:nvSpPr>
        <p:spPr>
          <a:xfrm>
            <a:off x="6935950" y="3459019"/>
            <a:ext cx="390525" cy="24194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79E41A1-8011-C227-CE84-A22FB64A904B}"/>
              </a:ext>
            </a:extLst>
          </p:cNvPr>
          <p:cNvSpPr/>
          <p:nvPr/>
        </p:nvSpPr>
        <p:spPr>
          <a:xfrm>
            <a:off x="8199087" y="3713581"/>
            <a:ext cx="390525" cy="21648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4C770EA-C680-ECCA-D060-FBFB9A8DE3B8}"/>
              </a:ext>
            </a:extLst>
          </p:cNvPr>
          <p:cNvSpPr/>
          <p:nvPr/>
        </p:nvSpPr>
        <p:spPr>
          <a:xfrm>
            <a:off x="9436370" y="4124594"/>
            <a:ext cx="390525" cy="17538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5C8C9B5-BC7C-0F11-3982-29B79077101D}"/>
              </a:ext>
            </a:extLst>
          </p:cNvPr>
          <p:cNvSpPr/>
          <p:nvPr/>
        </p:nvSpPr>
        <p:spPr>
          <a:xfrm>
            <a:off x="10803875" y="4191360"/>
            <a:ext cx="390525" cy="16870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9AEF97A-7A99-408B-DD6F-9966AF80EB3C}"/>
              </a:ext>
            </a:extLst>
          </p:cNvPr>
          <p:cNvSpPr txBox="1"/>
          <p:nvPr/>
        </p:nvSpPr>
        <p:spPr>
          <a:xfrm>
            <a:off x="6828758" y="3194109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97A65C-AFF5-BA90-A3D5-93A10CDB6431}"/>
              </a:ext>
            </a:extLst>
          </p:cNvPr>
          <p:cNvSpPr txBox="1"/>
          <p:nvPr/>
        </p:nvSpPr>
        <p:spPr>
          <a:xfrm>
            <a:off x="8090261" y="3465890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965B34A-E29A-9170-7A76-66A947CAB27E}"/>
              </a:ext>
            </a:extLst>
          </p:cNvPr>
          <p:cNvSpPr txBox="1"/>
          <p:nvPr/>
        </p:nvSpPr>
        <p:spPr>
          <a:xfrm>
            <a:off x="9324294" y="3875083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5CA4A72-2BC7-2CDA-57D3-1519B16F0A5E}"/>
              </a:ext>
            </a:extLst>
          </p:cNvPr>
          <p:cNvSpPr txBox="1"/>
          <p:nvPr/>
        </p:nvSpPr>
        <p:spPr>
          <a:xfrm>
            <a:off x="10702936" y="3952709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TextBox 11">
            <a:extLst>
              <a:ext uri="{FF2B5EF4-FFF2-40B4-BE49-F238E27FC236}">
                <a16:creationId xmlns:a16="http://schemas.microsoft.com/office/drawing/2014/main" id="{9176E3A7-D591-DB18-C3EB-BD77A101A4CA}"/>
              </a:ext>
            </a:extLst>
          </p:cNvPr>
          <p:cNvSpPr txBox="1"/>
          <p:nvPr/>
        </p:nvSpPr>
        <p:spPr>
          <a:xfrm>
            <a:off x="6339214" y="2632653"/>
            <a:ext cx="720436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99" dirty="0"/>
              <a:t>단위</a:t>
            </a:r>
            <a:r>
              <a:rPr lang="en-US" altLang="ko-KR" sz="899" dirty="0"/>
              <a:t>: </a:t>
            </a:r>
            <a:r>
              <a:rPr lang="ko-KR" altLang="en-US" sz="899" dirty="0"/>
              <a:t>억</a:t>
            </a: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2B051EE-343E-EAB4-1CF6-F17612EABB9F}"/>
              </a:ext>
            </a:extLst>
          </p:cNvPr>
          <p:cNvGrpSpPr/>
          <p:nvPr/>
        </p:nvGrpSpPr>
        <p:grpSpPr>
          <a:xfrm>
            <a:off x="4034496" y="2584677"/>
            <a:ext cx="1893842" cy="230704"/>
            <a:chOff x="2071665" y="1875892"/>
            <a:chExt cx="1893842" cy="230705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31F18006-5152-4057-B440-7B3C6BB9B9B9}"/>
                </a:ext>
              </a:extLst>
            </p:cNvPr>
            <p:cNvGrpSpPr/>
            <p:nvPr/>
          </p:nvGrpSpPr>
          <p:grpSpPr>
            <a:xfrm>
              <a:off x="2071665" y="1875892"/>
              <a:ext cx="971377" cy="230705"/>
              <a:chOff x="2071665" y="1875892"/>
              <a:chExt cx="971377" cy="230705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1DED0620-00B6-7C66-1738-047B106D2274}"/>
                  </a:ext>
                </a:extLst>
              </p:cNvPr>
              <p:cNvSpPr/>
              <p:nvPr/>
            </p:nvSpPr>
            <p:spPr>
              <a:xfrm>
                <a:off x="2071665" y="1943784"/>
                <a:ext cx="390525" cy="950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DED5997-08AE-9F01-41AD-A8F3370FB7EE}"/>
                  </a:ext>
                </a:extLst>
              </p:cNvPr>
              <p:cNvSpPr txBox="1"/>
              <p:nvPr/>
            </p:nvSpPr>
            <p:spPr>
              <a:xfrm>
                <a:off x="2482113" y="1875892"/>
                <a:ext cx="560929" cy="230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99" dirty="0"/>
                  <a:t>거래액</a:t>
                </a:r>
              </a:p>
            </p:txBody>
          </p: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29663FFA-B5DE-A8C6-3760-1EC41DA65F3A}"/>
                </a:ext>
              </a:extLst>
            </p:cNvPr>
            <p:cNvGrpSpPr/>
            <p:nvPr/>
          </p:nvGrpSpPr>
          <p:grpSpPr>
            <a:xfrm>
              <a:off x="3081627" y="1875892"/>
              <a:ext cx="883880" cy="230705"/>
              <a:chOff x="3081627" y="1875892"/>
              <a:chExt cx="883880" cy="230705"/>
            </a:xfrm>
          </p:grpSpPr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604A3905-627A-8CC0-BAB0-862DE0CA93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1627" y="1991308"/>
                <a:ext cx="325385" cy="0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067AC22-7C15-139D-5D9E-39D05B6508C1}"/>
                  </a:ext>
                </a:extLst>
              </p:cNvPr>
              <p:cNvSpPr txBox="1"/>
              <p:nvPr/>
            </p:nvSpPr>
            <p:spPr>
              <a:xfrm>
                <a:off x="3404578" y="1875892"/>
                <a:ext cx="560929" cy="230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99" dirty="0" err="1"/>
                  <a:t>성장율</a:t>
                </a:r>
                <a:endParaRPr lang="ko-KR" altLang="en-US" sz="899" dirty="0"/>
              </a:p>
            </p:txBody>
          </p:sp>
        </p:grpSp>
      </p:grp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4D074F56-0611-83C6-53BC-13DD2C96FC89}"/>
              </a:ext>
            </a:extLst>
          </p:cNvPr>
          <p:cNvCxnSpPr>
            <a:cxnSpLocks/>
          </p:cNvCxnSpPr>
          <p:nvPr/>
        </p:nvCxnSpPr>
        <p:spPr>
          <a:xfrm>
            <a:off x="-1" y="588126"/>
            <a:ext cx="12192001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E206EE98-26B8-8704-D8E8-4CDFFAAC15C7}"/>
              </a:ext>
            </a:extLst>
          </p:cNvPr>
          <p:cNvSpPr txBox="1"/>
          <p:nvPr/>
        </p:nvSpPr>
        <p:spPr>
          <a:xfrm>
            <a:off x="127822" y="108154"/>
            <a:ext cx="322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추진배경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1209DF-41B6-F45D-C029-48583FAF0822}"/>
              </a:ext>
            </a:extLst>
          </p:cNvPr>
          <p:cNvSpPr txBox="1"/>
          <p:nvPr/>
        </p:nvSpPr>
        <p:spPr>
          <a:xfrm>
            <a:off x="495852" y="797600"/>
            <a:ext cx="10980170" cy="8903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40" indent="-28574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1" b="1">
                <a:latin typeface="나눔고딕"/>
                <a:ea typeface="나눔고딕"/>
              </a:rPr>
              <a:t>이커머스 사업의 낮은 진입장벽으로 인해 시장 규모는 </a:t>
            </a:r>
            <a:r>
              <a:rPr lang="ko-KR" altLang="en-US" sz="1801" b="1">
                <a:solidFill>
                  <a:srgbClr val="343541"/>
                </a:solidFill>
                <a:latin typeface="나눔고딕"/>
                <a:ea typeface="나눔고딕"/>
              </a:rPr>
              <a:t>지속적으로 </a:t>
            </a:r>
            <a:r>
              <a:rPr lang="ko-KR" altLang="en-US" sz="1801" b="1" dirty="0">
                <a:solidFill>
                  <a:srgbClr val="343541"/>
                </a:solidFill>
                <a:latin typeface="나눔고딕"/>
                <a:ea typeface="나눔고딕"/>
              </a:rPr>
              <a:t>증가함에도 불구하고</a:t>
            </a:r>
            <a:r>
              <a:rPr lang="en-US" altLang="ko-KR" sz="1801" b="1" dirty="0">
                <a:solidFill>
                  <a:srgbClr val="343541"/>
                </a:solidFill>
                <a:latin typeface="나눔고딕"/>
                <a:ea typeface="나눔고딕"/>
              </a:rPr>
              <a:t>,</a:t>
            </a:r>
            <a:r>
              <a:rPr lang="ko-KR" altLang="en-US" sz="1801" b="1" dirty="0">
                <a:solidFill>
                  <a:srgbClr val="343541"/>
                </a:solidFill>
                <a:latin typeface="나눔고딕"/>
                <a:ea typeface="나눔고딕"/>
              </a:rPr>
              <a:t> 기업간의 경쟁이 심화됨에 따라 지속적 경쟁력 우위 확보를 위한 </a:t>
            </a:r>
            <a:r>
              <a:rPr lang="ko-KR" altLang="en-US" sz="1900" b="1" dirty="0">
                <a:solidFill>
                  <a:srgbClr val="0000FF"/>
                </a:solidFill>
                <a:latin typeface="나눔고딕"/>
                <a:ea typeface="나눔고딕"/>
              </a:rPr>
              <a:t>신규고객 유치 및 기존 고객 이탈 방지 전략 </a:t>
            </a:r>
            <a:r>
              <a:rPr lang="ko-KR" altLang="en-US" sz="1801" b="1" dirty="0">
                <a:solidFill>
                  <a:srgbClr val="343541"/>
                </a:solidFill>
                <a:latin typeface="나눔고딕"/>
                <a:ea typeface="나눔고딕"/>
              </a:rPr>
              <a:t>필요</a:t>
            </a:r>
            <a:endParaRPr lang="ko-KR" altLang="en-US" sz="1801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766EBF55-B575-AC26-1DD9-698F645127F0}"/>
              </a:ext>
            </a:extLst>
          </p:cNvPr>
          <p:cNvSpPr/>
          <p:nvPr/>
        </p:nvSpPr>
        <p:spPr>
          <a:xfrm>
            <a:off x="1248937" y="3066585"/>
            <a:ext cx="4170556" cy="602166"/>
          </a:xfrm>
          <a:custGeom>
            <a:avLst/>
            <a:gdLst>
              <a:gd name="connsiteX0" fmla="*/ 0 w 4170556"/>
              <a:gd name="connsiteY0" fmla="*/ 211874 h 602166"/>
              <a:gd name="connsiteX1" fmla="*/ 880946 w 4170556"/>
              <a:gd name="connsiteY1" fmla="*/ 0 h 602166"/>
              <a:gd name="connsiteX2" fmla="*/ 1717287 w 4170556"/>
              <a:gd name="connsiteY2" fmla="*/ 312235 h 602166"/>
              <a:gd name="connsiteX3" fmla="*/ 2542478 w 4170556"/>
              <a:gd name="connsiteY3" fmla="*/ 211874 h 602166"/>
              <a:gd name="connsiteX4" fmla="*/ 3334214 w 4170556"/>
              <a:gd name="connsiteY4" fmla="*/ 535259 h 602166"/>
              <a:gd name="connsiteX5" fmla="*/ 4170556 w 4170556"/>
              <a:gd name="connsiteY5" fmla="*/ 602166 h 602166"/>
              <a:gd name="connsiteX6" fmla="*/ 4170556 w 4170556"/>
              <a:gd name="connsiteY6" fmla="*/ 602166 h 60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0556" h="602166">
                <a:moveTo>
                  <a:pt x="0" y="211874"/>
                </a:moveTo>
                <a:lnTo>
                  <a:pt x="880946" y="0"/>
                </a:lnTo>
                <a:lnTo>
                  <a:pt x="1717287" y="312235"/>
                </a:lnTo>
                <a:lnTo>
                  <a:pt x="2542478" y="211874"/>
                </a:lnTo>
                <a:lnTo>
                  <a:pt x="3334214" y="535259"/>
                </a:lnTo>
                <a:lnTo>
                  <a:pt x="4170556" y="602166"/>
                </a:lnTo>
                <a:lnTo>
                  <a:pt x="4170556" y="602166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ECB0C-B4EC-1629-32D4-17F9C83B02E6}"/>
              </a:ext>
            </a:extLst>
          </p:cNvPr>
          <p:cNvSpPr txBox="1"/>
          <p:nvPr/>
        </p:nvSpPr>
        <p:spPr>
          <a:xfrm>
            <a:off x="11245796" y="6440497"/>
            <a:ext cx="85853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/>
              <a:t>03/18</a:t>
            </a:r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762835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A bowl of fruit on display&#10;&#10;Description automatically generated">
            <a:extLst>
              <a:ext uri="{FF2B5EF4-FFF2-40B4-BE49-F238E27FC236}">
                <a16:creationId xmlns:a16="http://schemas.microsoft.com/office/drawing/2014/main" id="{ABAD56FF-A0E0-E9A7-68AC-6098FDB78F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8" b="11505"/>
          <a:stretch/>
        </p:blipFill>
        <p:spPr>
          <a:xfrm>
            <a:off x="-1" y="2584201"/>
            <a:ext cx="12192001" cy="3723360"/>
          </a:xfrm>
          <a:prstGeom prst="rect">
            <a:avLst/>
          </a:prstGeom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12679930-6360-88B2-E077-C6F6A2C2B2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2584202"/>
            <a:ext cx="12192001" cy="371643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430D49F-32DD-C2AD-03C8-7BEDB7EC3B63}"/>
              </a:ext>
            </a:extLst>
          </p:cNvPr>
          <p:cNvSpPr/>
          <p:nvPr/>
        </p:nvSpPr>
        <p:spPr>
          <a:xfrm>
            <a:off x="672096" y="2430986"/>
            <a:ext cx="6745524" cy="3994590"/>
          </a:xfrm>
          <a:prstGeom prst="roundRect">
            <a:avLst>
              <a:gd name="adj" fmla="val 443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DE4E058-891E-A45D-7DEC-475AD698E191}"/>
              </a:ext>
            </a:extLst>
          </p:cNvPr>
          <p:cNvSpPr/>
          <p:nvPr/>
        </p:nvSpPr>
        <p:spPr>
          <a:xfrm>
            <a:off x="672098" y="2393185"/>
            <a:ext cx="6762295" cy="37240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BFFDFC2-622B-89C8-44FA-50DE99695F04}"/>
              </a:ext>
            </a:extLst>
          </p:cNvPr>
          <p:cNvSpPr/>
          <p:nvPr/>
        </p:nvSpPr>
        <p:spPr>
          <a:xfrm>
            <a:off x="672098" y="2172379"/>
            <a:ext cx="6762295" cy="441014"/>
          </a:xfrm>
          <a:prstGeom prst="roundRect">
            <a:avLst>
              <a:gd name="adj" fmla="val 42101"/>
            </a:avLst>
          </a:prstGeom>
          <a:solidFill>
            <a:srgbClr val="385723"/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D4FD629-F9C7-828D-1C77-13990442C28A}"/>
              </a:ext>
            </a:extLst>
          </p:cNvPr>
          <p:cNvSpPr txBox="1"/>
          <p:nvPr/>
        </p:nvSpPr>
        <p:spPr>
          <a:xfrm>
            <a:off x="1799304" y="2322057"/>
            <a:ext cx="429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고객 변화 추이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41BF1-2221-5D3F-4A2C-B28BC6480D87}"/>
              </a:ext>
            </a:extLst>
          </p:cNvPr>
          <p:cNvSpPr txBox="1"/>
          <p:nvPr/>
        </p:nvSpPr>
        <p:spPr>
          <a:xfrm>
            <a:off x="7936247" y="3327131"/>
            <a:ext cx="3830489" cy="1898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i="1" dirty="0">
                <a:solidFill>
                  <a:schemeClr val="bg1"/>
                </a:solidFill>
              </a:rPr>
              <a:t>신규 고객은 수익확보를 위한 기초자산으로 매우 중요하다</a:t>
            </a:r>
            <a:r>
              <a:rPr kumimoji="1" lang="en-US" altLang="ko-KR" sz="1600" i="1" dirty="0">
                <a:solidFill>
                  <a:schemeClr val="bg1"/>
                </a:solidFill>
              </a:rPr>
              <a:t>.</a:t>
            </a:r>
            <a:r>
              <a:rPr kumimoji="1" lang="ko-KR" altLang="en-US" sz="1600" i="1" dirty="0">
                <a:solidFill>
                  <a:schemeClr val="bg1"/>
                </a:solidFill>
              </a:rPr>
              <a:t> 애초에 고객이 없으면 충성 고객 확보 기회를 놓치기에 신규 고객 유치는 충성도를 창출하는 첫 번째 단계이다</a:t>
            </a:r>
            <a:r>
              <a:rPr kumimoji="1" lang="en-US" altLang="ko-KR" sz="1600" i="1" dirty="0">
                <a:solidFill>
                  <a:schemeClr val="bg1"/>
                </a:solidFill>
              </a:rPr>
              <a:t>.</a:t>
            </a:r>
            <a:r>
              <a:rPr kumimoji="1" lang="ko-KR" altLang="en-US" sz="1600" i="1" dirty="0">
                <a:solidFill>
                  <a:schemeClr val="bg1"/>
                </a:solidFill>
              </a:rPr>
              <a:t> </a:t>
            </a:r>
            <a:endParaRPr kumimoji="1" lang="en-US" altLang="ko-KR" sz="1600" i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0FA328-E0FD-3F27-A114-AE37171218A5}"/>
              </a:ext>
            </a:extLst>
          </p:cNvPr>
          <p:cNvSpPr txBox="1"/>
          <p:nvPr/>
        </p:nvSpPr>
        <p:spPr>
          <a:xfrm>
            <a:off x="7571294" y="2825109"/>
            <a:ext cx="540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200" dirty="0">
                <a:solidFill>
                  <a:schemeClr val="bg1"/>
                </a:solidFill>
              </a:rPr>
              <a:t>“</a:t>
            </a:r>
            <a:r>
              <a:rPr kumimoji="1" lang="ko-KR" altLang="en-US" sz="7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A7717-A8E5-2B20-16A0-7AE7F61CA6BD}"/>
              </a:ext>
            </a:extLst>
          </p:cNvPr>
          <p:cNvSpPr txBox="1"/>
          <p:nvPr/>
        </p:nvSpPr>
        <p:spPr>
          <a:xfrm>
            <a:off x="11035138" y="4711165"/>
            <a:ext cx="13168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ea typeface="맑은 고딕"/>
                <a:cs typeface="Calibri"/>
              </a:rPr>
              <a:t>”</a:t>
            </a:r>
            <a:endParaRPr lang="ko-KR" altLang="en-US" sz="7200" dirty="0">
              <a:solidFill>
                <a:schemeClr val="bg1"/>
              </a:solidFill>
              <a:ea typeface="맑은 고딕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5DFC9C-EF8F-186E-94F7-A2C8D7F472C1}"/>
              </a:ext>
            </a:extLst>
          </p:cNvPr>
          <p:cNvSpPr txBox="1"/>
          <p:nvPr/>
        </p:nvSpPr>
        <p:spPr>
          <a:xfrm>
            <a:off x="10836587" y="5879496"/>
            <a:ext cx="11479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</a:rPr>
              <a:t>출처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ko-KR" sz="1000" dirty="0" err="1">
                <a:solidFill>
                  <a:schemeClr val="bg1">
                    <a:lumMod val="85000"/>
                  </a:schemeClr>
                </a:solidFill>
              </a:rPr>
              <a:t>Hubspot</a:t>
            </a:r>
            <a:endParaRPr kumimoji="1"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20989B-4788-88E1-41C8-E1D0125ADF97}"/>
              </a:ext>
            </a:extLst>
          </p:cNvPr>
          <p:cNvCxnSpPr>
            <a:cxnSpLocks/>
          </p:cNvCxnSpPr>
          <p:nvPr/>
        </p:nvCxnSpPr>
        <p:spPr>
          <a:xfrm>
            <a:off x="-1" y="588126"/>
            <a:ext cx="12192001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B510DE-6FD3-ED13-2BFD-93B6F6996621}"/>
              </a:ext>
            </a:extLst>
          </p:cNvPr>
          <p:cNvSpPr txBox="1"/>
          <p:nvPr/>
        </p:nvSpPr>
        <p:spPr>
          <a:xfrm>
            <a:off x="127822" y="108154"/>
            <a:ext cx="322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개선기회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D95930-557D-CC7D-2626-C7352CE45344}"/>
              </a:ext>
            </a:extLst>
          </p:cNvPr>
          <p:cNvSpPr txBox="1"/>
          <p:nvPr/>
        </p:nvSpPr>
        <p:spPr>
          <a:xfrm>
            <a:off x="495852" y="834926"/>
            <a:ext cx="10980170" cy="9105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40" indent="-28574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ko-KR" sz="1801" b="1" dirty="0">
                <a:latin typeface="나눔고딕" pitchFamily="2" charset="-127"/>
                <a:ea typeface="나눔고딕" pitchFamily="2" charset="-127"/>
                <a:cs typeface="+mn-lt"/>
              </a:rPr>
              <a:t>신규 고객 유치는 </a:t>
            </a:r>
            <a:r>
              <a:rPr lang="ko-KR" altLang="en-US" sz="1801" b="1" dirty="0">
                <a:latin typeface="나눔고딕" pitchFamily="2" charset="-127"/>
                <a:ea typeface="나눔고딕" pitchFamily="2" charset="-127"/>
                <a:cs typeface="+mn-lt"/>
              </a:rPr>
              <a:t>매출기여</a:t>
            </a:r>
            <a:r>
              <a:rPr lang="en-US" altLang="ko-KR" sz="1801" b="1" dirty="0">
                <a:latin typeface="나눔고딕" pitchFamily="2" charset="-127"/>
                <a:ea typeface="나눔고딕" pitchFamily="2" charset="-127"/>
                <a:cs typeface="+mn-lt"/>
              </a:rPr>
              <a:t>, </a:t>
            </a:r>
            <a:r>
              <a:rPr lang="ko-KR" altLang="ko-KR" sz="1801" b="1" dirty="0">
                <a:latin typeface="나눔고딕" pitchFamily="2" charset="-127"/>
                <a:ea typeface="나눔고딕" pitchFamily="2" charset="-127"/>
                <a:cs typeface="+mn-lt"/>
              </a:rPr>
              <a:t>고객 충성도</a:t>
            </a:r>
            <a:r>
              <a:rPr lang="en-US" altLang="ko-KR" sz="1801" b="1" dirty="0">
                <a:latin typeface="나눔고딕" pitchFamily="2" charset="-127"/>
                <a:ea typeface="나눔고딕" pitchFamily="2" charset="-127"/>
                <a:cs typeface="+mn-lt"/>
              </a:rPr>
              <a:t> </a:t>
            </a:r>
            <a:r>
              <a:rPr lang="ko-KR" altLang="ko-KR" sz="1801" b="1" dirty="0">
                <a:latin typeface="나눔고딕" pitchFamily="2" charset="-127"/>
                <a:ea typeface="나눔고딕" pitchFamily="2" charset="-127"/>
                <a:cs typeface="+mn-lt"/>
              </a:rPr>
              <a:t>및 브랜드 인지도 상승에</a:t>
            </a:r>
            <a:r>
              <a:rPr lang="en-US" altLang="ko-KR" sz="1801" b="1" dirty="0">
                <a:latin typeface="나눔고딕" pitchFamily="2" charset="-127"/>
                <a:ea typeface="나눔고딕" pitchFamily="2" charset="-127"/>
                <a:cs typeface="+mn-lt"/>
              </a:rPr>
              <a:t> </a:t>
            </a:r>
            <a:r>
              <a:rPr lang="ko-KR" altLang="ko-KR" sz="1801" b="1" dirty="0">
                <a:latin typeface="나눔고딕" pitchFamily="2" charset="-127"/>
                <a:ea typeface="나눔고딕" pitchFamily="2" charset="-127"/>
                <a:cs typeface="+mn-lt"/>
              </a:rPr>
              <a:t>직간접적으로 영향을 미침에도 불구하고, 현재 신규 고객의 수는 지속적으로 감소함에 따라</a:t>
            </a:r>
            <a:r>
              <a:rPr lang="ko-KR" altLang="en-US" sz="1801" b="1" dirty="0">
                <a:latin typeface="나눔고딕" pitchFamily="2" charset="-127"/>
                <a:ea typeface="나눔고딕" pitchFamily="2" charset="-127"/>
                <a:cs typeface="+mn-lt"/>
              </a:rPr>
              <a:t> </a:t>
            </a:r>
            <a:r>
              <a:rPr lang="ko-KR" altLang="ko-KR" sz="2000" b="1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+mn-lt"/>
              </a:rPr>
              <a:t>신규 고객 유치 전략 </a:t>
            </a:r>
            <a:r>
              <a:rPr lang="ko-KR" altLang="ko-KR" sz="1801" b="1" dirty="0">
                <a:latin typeface="나눔고딕" pitchFamily="2" charset="-127"/>
                <a:ea typeface="나눔고딕" pitchFamily="2" charset="-127"/>
                <a:cs typeface="+mn-lt"/>
              </a:rPr>
              <a:t>수립이 필요</a:t>
            </a:r>
            <a:r>
              <a:rPr lang="ko-KR" altLang="en-US" sz="1801" b="1" dirty="0">
                <a:latin typeface="나눔고딕" pitchFamily="2" charset="-127"/>
                <a:ea typeface="나눔고딕" pitchFamily="2" charset="-127"/>
                <a:cs typeface="+mn-lt"/>
              </a:rPr>
              <a:t> </a:t>
            </a:r>
            <a:endParaRPr lang="ko-KR" altLang="en-US" sz="1801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94C68A42-71C3-F8FA-6C00-21AA01609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046794"/>
              </p:ext>
            </p:extLst>
          </p:nvPr>
        </p:nvGraphicFramePr>
        <p:xfrm>
          <a:off x="767878" y="5846898"/>
          <a:ext cx="645334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038">
                  <a:extLst>
                    <a:ext uri="{9D8B030D-6E8A-4147-A177-3AD203B41FA5}">
                      <a16:colId xmlns:a16="http://schemas.microsoft.com/office/drawing/2014/main" val="4162098060"/>
                    </a:ext>
                  </a:extLst>
                </a:gridCol>
                <a:gridCol w="717038">
                  <a:extLst>
                    <a:ext uri="{9D8B030D-6E8A-4147-A177-3AD203B41FA5}">
                      <a16:colId xmlns:a16="http://schemas.microsoft.com/office/drawing/2014/main" val="3410997757"/>
                    </a:ext>
                  </a:extLst>
                </a:gridCol>
                <a:gridCol w="717038">
                  <a:extLst>
                    <a:ext uri="{9D8B030D-6E8A-4147-A177-3AD203B41FA5}">
                      <a16:colId xmlns:a16="http://schemas.microsoft.com/office/drawing/2014/main" val="2644835628"/>
                    </a:ext>
                  </a:extLst>
                </a:gridCol>
                <a:gridCol w="717038">
                  <a:extLst>
                    <a:ext uri="{9D8B030D-6E8A-4147-A177-3AD203B41FA5}">
                      <a16:colId xmlns:a16="http://schemas.microsoft.com/office/drawing/2014/main" val="1663857595"/>
                    </a:ext>
                  </a:extLst>
                </a:gridCol>
                <a:gridCol w="717038">
                  <a:extLst>
                    <a:ext uri="{9D8B030D-6E8A-4147-A177-3AD203B41FA5}">
                      <a16:colId xmlns:a16="http://schemas.microsoft.com/office/drawing/2014/main" val="1975124144"/>
                    </a:ext>
                  </a:extLst>
                </a:gridCol>
                <a:gridCol w="717038">
                  <a:extLst>
                    <a:ext uri="{9D8B030D-6E8A-4147-A177-3AD203B41FA5}">
                      <a16:colId xmlns:a16="http://schemas.microsoft.com/office/drawing/2014/main" val="4232446684"/>
                    </a:ext>
                  </a:extLst>
                </a:gridCol>
                <a:gridCol w="717038">
                  <a:extLst>
                    <a:ext uri="{9D8B030D-6E8A-4147-A177-3AD203B41FA5}">
                      <a16:colId xmlns:a16="http://schemas.microsoft.com/office/drawing/2014/main" val="2643928594"/>
                    </a:ext>
                  </a:extLst>
                </a:gridCol>
                <a:gridCol w="717038">
                  <a:extLst>
                    <a:ext uri="{9D8B030D-6E8A-4147-A177-3AD203B41FA5}">
                      <a16:colId xmlns:a16="http://schemas.microsoft.com/office/drawing/2014/main" val="1171507156"/>
                    </a:ext>
                  </a:extLst>
                </a:gridCol>
                <a:gridCol w="717038">
                  <a:extLst>
                    <a:ext uri="{9D8B030D-6E8A-4147-A177-3AD203B41FA5}">
                      <a16:colId xmlns:a16="http://schemas.microsoft.com/office/drawing/2014/main" val="2150989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2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3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4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5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6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7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8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9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10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812427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1D48335D-6E55-6C0B-222A-7DF8810F4EEF}"/>
              </a:ext>
            </a:extLst>
          </p:cNvPr>
          <p:cNvSpPr/>
          <p:nvPr/>
        </p:nvSpPr>
        <p:spPr>
          <a:xfrm>
            <a:off x="917586" y="3273125"/>
            <a:ext cx="390525" cy="25650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7FEFB8-7EDC-94C6-54F9-8E6FCBAE2351}"/>
              </a:ext>
            </a:extLst>
          </p:cNvPr>
          <p:cNvSpPr/>
          <p:nvPr/>
        </p:nvSpPr>
        <p:spPr>
          <a:xfrm>
            <a:off x="1666257" y="4025437"/>
            <a:ext cx="390525" cy="18127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EB8897-E3CD-F135-25B0-9A9C638A45DB}"/>
              </a:ext>
            </a:extLst>
          </p:cNvPr>
          <p:cNvSpPr/>
          <p:nvPr/>
        </p:nvSpPr>
        <p:spPr>
          <a:xfrm>
            <a:off x="2340511" y="4428281"/>
            <a:ext cx="390525" cy="1409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84510F-0330-1ED7-D15B-978AAB3A6839}"/>
              </a:ext>
            </a:extLst>
          </p:cNvPr>
          <p:cNvSpPr/>
          <p:nvPr/>
        </p:nvSpPr>
        <p:spPr>
          <a:xfrm>
            <a:off x="3089179" y="4574085"/>
            <a:ext cx="390525" cy="12641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093D01-825E-1C99-3E2D-805D3983EF1C}"/>
              </a:ext>
            </a:extLst>
          </p:cNvPr>
          <p:cNvSpPr txBox="1"/>
          <p:nvPr/>
        </p:nvSpPr>
        <p:spPr>
          <a:xfrm>
            <a:off x="816646" y="3007195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1547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9D5C3-6A4C-AC93-2C5B-F892EB9E516F}"/>
              </a:ext>
            </a:extLst>
          </p:cNvPr>
          <p:cNvSpPr txBox="1"/>
          <p:nvPr/>
        </p:nvSpPr>
        <p:spPr>
          <a:xfrm>
            <a:off x="2234592" y="4177888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772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51493A-C8F7-F73E-0585-56A1B5442E9B}"/>
              </a:ext>
            </a:extLst>
          </p:cNvPr>
          <p:cNvSpPr txBox="1"/>
          <p:nvPr/>
        </p:nvSpPr>
        <p:spPr>
          <a:xfrm>
            <a:off x="2983260" y="4308692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633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5F4EDB-CB0C-C170-4283-F3CCBBE569D2}"/>
              </a:ext>
            </a:extLst>
          </p:cNvPr>
          <p:cNvSpPr txBox="1"/>
          <p:nvPr/>
        </p:nvSpPr>
        <p:spPr>
          <a:xfrm>
            <a:off x="3712889" y="4462940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541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42D3DCC-6C8C-B447-4894-F0411DDAE47F}"/>
              </a:ext>
            </a:extLst>
          </p:cNvPr>
          <p:cNvSpPr/>
          <p:nvPr/>
        </p:nvSpPr>
        <p:spPr>
          <a:xfrm>
            <a:off x="3811564" y="4723968"/>
            <a:ext cx="390525" cy="11142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E87508-9E43-82BD-9546-79DF05C4FFA9}"/>
              </a:ext>
            </a:extLst>
          </p:cNvPr>
          <p:cNvSpPr/>
          <p:nvPr/>
        </p:nvSpPr>
        <p:spPr>
          <a:xfrm>
            <a:off x="4533950" y="4757593"/>
            <a:ext cx="390525" cy="10806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8CCE0A-49EF-7B1E-C323-5C6A983D6369}"/>
              </a:ext>
            </a:extLst>
          </p:cNvPr>
          <p:cNvSpPr/>
          <p:nvPr/>
        </p:nvSpPr>
        <p:spPr>
          <a:xfrm>
            <a:off x="5271429" y="4885796"/>
            <a:ext cx="390525" cy="9524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995859-B6E3-5FF4-10E8-263E138C99C8}"/>
              </a:ext>
            </a:extLst>
          </p:cNvPr>
          <p:cNvSpPr/>
          <p:nvPr/>
        </p:nvSpPr>
        <p:spPr>
          <a:xfrm>
            <a:off x="5983157" y="4885794"/>
            <a:ext cx="390525" cy="9524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1098DA4-2451-2482-F2B5-9F9A8151644F}"/>
              </a:ext>
            </a:extLst>
          </p:cNvPr>
          <p:cNvSpPr/>
          <p:nvPr/>
        </p:nvSpPr>
        <p:spPr>
          <a:xfrm>
            <a:off x="6614860" y="5063974"/>
            <a:ext cx="390525" cy="7742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B180CD-4B1E-E10B-83DD-FA5DE6D62BA9}"/>
              </a:ext>
            </a:extLst>
          </p:cNvPr>
          <p:cNvSpPr txBox="1"/>
          <p:nvPr/>
        </p:nvSpPr>
        <p:spPr>
          <a:xfrm>
            <a:off x="1569300" y="3804108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1108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41A535-23F1-29D8-ED47-50B550E06F37}"/>
              </a:ext>
            </a:extLst>
          </p:cNvPr>
          <p:cNvSpPr txBox="1"/>
          <p:nvPr/>
        </p:nvSpPr>
        <p:spPr>
          <a:xfrm>
            <a:off x="4433010" y="4522843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476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6F4670-D4BB-558F-94DD-9FD7660D14B1}"/>
              </a:ext>
            </a:extLst>
          </p:cNvPr>
          <p:cNvSpPr txBox="1"/>
          <p:nvPr/>
        </p:nvSpPr>
        <p:spPr>
          <a:xfrm>
            <a:off x="5160668" y="4624433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431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7CC7CF-1B70-36C9-2EB3-7E89E58B76A5}"/>
              </a:ext>
            </a:extLst>
          </p:cNvPr>
          <p:cNvSpPr txBox="1"/>
          <p:nvPr/>
        </p:nvSpPr>
        <p:spPr>
          <a:xfrm>
            <a:off x="5882218" y="4632930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431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E2313A-2B69-F48C-FCF0-AB1A8A9764A3}"/>
              </a:ext>
            </a:extLst>
          </p:cNvPr>
          <p:cNvSpPr txBox="1"/>
          <p:nvPr/>
        </p:nvSpPr>
        <p:spPr>
          <a:xfrm>
            <a:off x="6521694" y="4793124"/>
            <a:ext cx="592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407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66F6FBB9-5EB9-835C-C9F2-B148A40E83FA}"/>
              </a:ext>
            </a:extLst>
          </p:cNvPr>
          <p:cNvSpPr txBox="1"/>
          <p:nvPr/>
        </p:nvSpPr>
        <p:spPr>
          <a:xfrm>
            <a:off x="6713957" y="2837068"/>
            <a:ext cx="720436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99" dirty="0"/>
              <a:t>단위</a:t>
            </a:r>
            <a:r>
              <a:rPr lang="en-US" altLang="ko-KR" sz="899" dirty="0"/>
              <a:t>: </a:t>
            </a:r>
            <a:r>
              <a:rPr lang="ko-KR" altLang="en-US" sz="899" dirty="0"/>
              <a:t>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7DA97-8F78-E19C-CA1F-15B473B042C8}"/>
              </a:ext>
            </a:extLst>
          </p:cNvPr>
          <p:cNvSpPr txBox="1"/>
          <p:nvPr/>
        </p:nvSpPr>
        <p:spPr>
          <a:xfrm>
            <a:off x="11245796" y="6440497"/>
            <a:ext cx="85853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/>
              <a:t>04/18</a:t>
            </a:r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95399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6BD72B1B-6545-2676-8E0F-C4BCE7ADA586}"/>
              </a:ext>
            </a:extLst>
          </p:cNvPr>
          <p:cNvSpPr/>
          <p:nvPr/>
        </p:nvSpPr>
        <p:spPr>
          <a:xfrm>
            <a:off x="7143751" y="3308351"/>
            <a:ext cx="4092665" cy="2520950"/>
          </a:xfrm>
          <a:custGeom>
            <a:avLst/>
            <a:gdLst>
              <a:gd name="connsiteX0" fmla="*/ 0 w 4025900"/>
              <a:gd name="connsiteY0" fmla="*/ 2520950 h 2520950"/>
              <a:gd name="connsiteX1" fmla="*/ 12700 w 4025900"/>
              <a:gd name="connsiteY1" fmla="*/ 1955800 h 2520950"/>
              <a:gd name="connsiteX2" fmla="*/ 996950 w 4025900"/>
              <a:gd name="connsiteY2" fmla="*/ 1822450 h 2520950"/>
              <a:gd name="connsiteX3" fmla="*/ 2038350 w 4025900"/>
              <a:gd name="connsiteY3" fmla="*/ 1435100 h 2520950"/>
              <a:gd name="connsiteX4" fmla="*/ 3098800 w 4025900"/>
              <a:gd name="connsiteY4" fmla="*/ 812800 h 2520950"/>
              <a:gd name="connsiteX5" fmla="*/ 4025900 w 4025900"/>
              <a:gd name="connsiteY5" fmla="*/ 0 h 2520950"/>
              <a:gd name="connsiteX6" fmla="*/ 4025900 w 4025900"/>
              <a:gd name="connsiteY6" fmla="*/ 2520950 h 2520950"/>
              <a:gd name="connsiteX7" fmla="*/ 0 w 4025900"/>
              <a:gd name="connsiteY7" fmla="*/ 2520950 h 252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25900" h="2520950">
                <a:moveTo>
                  <a:pt x="0" y="2520950"/>
                </a:moveTo>
                <a:lnTo>
                  <a:pt x="12700" y="1955800"/>
                </a:lnTo>
                <a:lnTo>
                  <a:pt x="996950" y="1822450"/>
                </a:lnTo>
                <a:lnTo>
                  <a:pt x="2038350" y="1435100"/>
                </a:lnTo>
                <a:lnTo>
                  <a:pt x="3098800" y="812800"/>
                </a:lnTo>
                <a:lnTo>
                  <a:pt x="4025900" y="0"/>
                </a:lnTo>
                <a:lnTo>
                  <a:pt x="4025900" y="2520950"/>
                </a:lnTo>
                <a:lnTo>
                  <a:pt x="0" y="252095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CE80CB93-E37D-046C-F952-C2B50B1021A9}"/>
              </a:ext>
            </a:extLst>
          </p:cNvPr>
          <p:cNvSpPr/>
          <p:nvPr/>
        </p:nvSpPr>
        <p:spPr>
          <a:xfrm>
            <a:off x="7147935" y="5118412"/>
            <a:ext cx="4103685" cy="747130"/>
          </a:xfrm>
          <a:custGeom>
            <a:avLst/>
            <a:gdLst>
              <a:gd name="connsiteX0" fmla="*/ 0 w 4036741"/>
              <a:gd name="connsiteY0" fmla="*/ 724829 h 747131"/>
              <a:gd name="connsiteX1" fmla="*/ 0 w 4036741"/>
              <a:gd name="connsiteY1" fmla="*/ 524107 h 747131"/>
              <a:gd name="connsiteX2" fmla="*/ 981307 w 4036741"/>
              <a:gd name="connsiteY2" fmla="*/ 446049 h 747131"/>
              <a:gd name="connsiteX3" fmla="*/ 2062975 w 4036741"/>
              <a:gd name="connsiteY3" fmla="*/ 312234 h 747131"/>
              <a:gd name="connsiteX4" fmla="*/ 3100039 w 4036741"/>
              <a:gd name="connsiteY4" fmla="*/ 211873 h 747131"/>
              <a:gd name="connsiteX5" fmla="*/ 4036741 w 4036741"/>
              <a:gd name="connsiteY5" fmla="*/ 0 h 747131"/>
              <a:gd name="connsiteX6" fmla="*/ 4036741 w 4036741"/>
              <a:gd name="connsiteY6" fmla="*/ 747131 h 747131"/>
              <a:gd name="connsiteX7" fmla="*/ 0 w 4036741"/>
              <a:gd name="connsiteY7" fmla="*/ 724829 h 74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6741" h="747131">
                <a:moveTo>
                  <a:pt x="0" y="724829"/>
                </a:moveTo>
                <a:lnTo>
                  <a:pt x="0" y="524107"/>
                </a:lnTo>
                <a:lnTo>
                  <a:pt x="981307" y="446049"/>
                </a:lnTo>
                <a:lnTo>
                  <a:pt x="2062975" y="312234"/>
                </a:lnTo>
                <a:lnTo>
                  <a:pt x="3100039" y="211873"/>
                </a:lnTo>
                <a:lnTo>
                  <a:pt x="4036741" y="0"/>
                </a:lnTo>
                <a:lnTo>
                  <a:pt x="4036741" y="747131"/>
                </a:lnTo>
                <a:lnTo>
                  <a:pt x="0" y="7248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7B37B1-D698-7EBE-2E07-5C55343172B2}"/>
              </a:ext>
            </a:extLst>
          </p:cNvPr>
          <p:cNvSpPr/>
          <p:nvPr/>
        </p:nvSpPr>
        <p:spPr>
          <a:xfrm>
            <a:off x="326570" y="2375095"/>
            <a:ext cx="5924938" cy="39164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AE35D7-4CB6-A9AC-D2FD-AA57F2BA59D5}"/>
              </a:ext>
            </a:extLst>
          </p:cNvPr>
          <p:cNvGrpSpPr/>
          <p:nvPr/>
        </p:nvGrpSpPr>
        <p:grpSpPr>
          <a:xfrm>
            <a:off x="326572" y="2154292"/>
            <a:ext cx="5924939" cy="593212"/>
            <a:chOff x="6331131" y="2411984"/>
            <a:chExt cx="5361407" cy="5932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6F6F9A7-213E-72B9-9998-489B873B5315}"/>
                </a:ext>
              </a:extLst>
            </p:cNvPr>
            <p:cNvSpPr/>
            <p:nvPr/>
          </p:nvSpPr>
          <p:spPr>
            <a:xfrm>
              <a:off x="6331132" y="2632788"/>
              <a:ext cx="5361406" cy="37240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9C93B5F-D3D1-5AAF-1E00-DB0A6B388F5C}"/>
                </a:ext>
              </a:extLst>
            </p:cNvPr>
            <p:cNvSpPr/>
            <p:nvPr/>
          </p:nvSpPr>
          <p:spPr>
            <a:xfrm>
              <a:off x="6331131" y="2411984"/>
              <a:ext cx="5352321" cy="441014"/>
            </a:xfrm>
            <a:prstGeom prst="roundRect">
              <a:avLst>
                <a:gd name="adj" fmla="val 34203"/>
              </a:avLst>
            </a:prstGeom>
            <a:solidFill>
              <a:srgbClr val="385723"/>
            </a:solidFill>
            <a:ln>
              <a:solidFill>
                <a:srgbClr val="3857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3B9945-FD90-7D4F-450A-A54D9676E51E}"/>
                </a:ext>
              </a:extLst>
            </p:cNvPr>
            <p:cNvSpPr txBox="1"/>
            <p:nvPr/>
          </p:nvSpPr>
          <p:spPr>
            <a:xfrm>
              <a:off x="6901968" y="2558623"/>
              <a:ext cx="429669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당사의 평균 매출 성장률 추이</a:t>
              </a:r>
            </a:p>
          </p:txBody>
        </p:sp>
      </p:grp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2E81A175-5651-0354-FB53-E8CDCABBF0D4}"/>
              </a:ext>
            </a:extLst>
          </p:cNvPr>
          <p:cNvGraphicFramePr>
            <a:graphicFrameLocks noGrp="1"/>
          </p:cNvGraphicFramePr>
          <p:nvPr/>
        </p:nvGraphicFramePr>
        <p:xfrm>
          <a:off x="464053" y="5862314"/>
          <a:ext cx="5678037" cy="278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3">
                  <a:extLst>
                    <a:ext uri="{9D8B030D-6E8A-4147-A177-3AD203B41FA5}">
                      <a16:colId xmlns:a16="http://schemas.microsoft.com/office/drawing/2014/main" val="3410997757"/>
                    </a:ext>
                  </a:extLst>
                </a:gridCol>
                <a:gridCol w="630893">
                  <a:extLst>
                    <a:ext uri="{9D8B030D-6E8A-4147-A177-3AD203B41FA5}">
                      <a16:colId xmlns:a16="http://schemas.microsoft.com/office/drawing/2014/main" val="2644835628"/>
                    </a:ext>
                  </a:extLst>
                </a:gridCol>
                <a:gridCol w="630893">
                  <a:extLst>
                    <a:ext uri="{9D8B030D-6E8A-4147-A177-3AD203B41FA5}">
                      <a16:colId xmlns:a16="http://schemas.microsoft.com/office/drawing/2014/main" val="1663857595"/>
                    </a:ext>
                  </a:extLst>
                </a:gridCol>
                <a:gridCol w="630893">
                  <a:extLst>
                    <a:ext uri="{9D8B030D-6E8A-4147-A177-3AD203B41FA5}">
                      <a16:colId xmlns:a16="http://schemas.microsoft.com/office/drawing/2014/main" val="1975124144"/>
                    </a:ext>
                  </a:extLst>
                </a:gridCol>
                <a:gridCol w="630893">
                  <a:extLst>
                    <a:ext uri="{9D8B030D-6E8A-4147-A177-3AD203B41FA5}">
                      <a16:colId xmlns:a16="http://schemas.microsoft.com/office/drawing/2014/main" val="4232446684"/>
                    </a:ext>
                  </a:extLst>
                </a:gridCol>
                <a:gridCol w="630893">
                  <a:extLst>
                    <a:ext uri="{9D8B030D-6E8A-4147-A177-3AD203B41FA5}">
                      <a16:colId xmlns:a16="http://schemas.microsoft.com/office/drawing/2014/main" val="2643928594"/>
                    </a:ext>
                  </a:extLst>
                </a:gridCol>
                <a:gridCol w="630893">
                  <a:extLst>
                    <a:ext uri="{9D8B030D-6E8A-4147-A177-3AD203B41FA5}">
                      <a16:colId xmlns:a16="http://schemas.microsoft.com/office/drawing/2014/main" val="1171507156"/>
                    </a:ext>
                  </a:extLst>
                </a:gridCol>
                <a:gridCol w="630893">
                  <a:extLst>
                    <a:ext uri="{9D8B030D-6E8A-4147-A177-3AD203B41FA5}">
                      <a16:colId xmlns:a16="http://schemas.microsoft.com/office/drawing/2014/main" val="2150989483"/>
                    </a:ext>
                  </a:extLst>
                </a:gridCol>
                <a:gridCol w="630893">
                  <a:extLst>
                    <a:ext uri="{9D8B030D-6E8A-4147-A177-3AD203B41FA5}">
                      <a16:colId xmlns:a16="http://schemas.microsoft.com/office/drawing/2014/main" val="790120514"/>
                    </a:ext>
                  </a:extLst>
                </a:gridCol>
              </a:tblGrid>
              <a:tr h="278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2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76879" marR="76879" marT="38440" marB="38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3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76879" marR="76879" marT="38440" marB="38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4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76879" marR="76879" marT="38440" marB="38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5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76879" marR="76879" marT="38440" marB="38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6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76879" marR="76879" marT="38440" marB="38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7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76879" marR="76879" marT="38440" marB="38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8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76879" marR="76879" marT="38440" marB="38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9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76879" marR="76879" marT="38440" marB="38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'22 10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marL="76879" marR="76879" marT="38440" marB="38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812427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85F3CDE-802B-CA3E-7B7B-17587269EFF6}"/>
              </a:ext>
            </a:extLst>
          </p:cNvPr>
          <p:cNvGrpSpPr/>
          <p:nvPr/>
        </p:nvGrpSpPr>
        <p:grpSpPr>
          <a:xfrm>
            <a:off x="581312" y="2917974"/>
            <a:ext cx="5657410" cy="2350670"/>
            <a:chOff x="332753" y="2903351"/>
            <a:chExt cx="6049754" cy="2350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F725AD-C0D2-8F35-D547-52B2EADDAB31}"/>
                </a:ext>
              </a:extLst>
            </p:cNvPr>
            <p:cNvSpPr txBox="1"/>
            <p:nvPr/>
          </p:nvSpPr>
          <p:spPr>
            <a:xfrm>
              <a:off x="332753" y="2903351"/>
              <a:ext cx="652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6%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2BD14E-E9F9-73C3-C3B3-6697148D8F04}"/>
                </a:ext>
              </a:extLst>
            </p:cNvPr>
            <p:cNvSpPr txBox="1"/>
            <p:nvPr/>
          </p:nvSpPr>
          <p:spPr>
            <a:xfrm>
              <a:off x="1677218" y="3933384"/>
              <a:ext cx="652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0%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249A65-D841-5734-0265-8BEA638BBE56}"/>
                </a:ext>
              </a:extLst>
            </p:cNvPr>
            <p:cNvSpPr txBox="1"/>
            <p:nvPr/>
          </p:nvSpPr>
          <p:spPr>
            <a:xfrm>
              <a:off x="2222446" y="4231301"/>
              <a:ext cx="732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-1%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E64234-E3BD-17E7-7E9B-55DDEDC6A3D9}"/>
                </a:ext>
              </a:extLst>
            </p:cNvPr>
            <p:cNvSpPr txBox="1"/>
            <p:nvPr/>
          </p:nvSpPr>
          <p:spPr>
            <a:xfrm>
              <a:off x="2918850" y="3864835"/>
              <a:ext cx="652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1%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DA5BF1-E50F-0E2B-FFA0-522EAE12B37F}"/>
                </a:ext>
              </a:extLst>
            </p:cNvPr>
            <p:cNvSpPr txBox="1"/>
            <p:nvPr/>
          </p:nvSpPr>
          <p:spPr>
            <a:xfrm>
              <a:off x="1080554" y="3096544"/>
              <a:ext cx="652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5%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4034C7-164A-6F4B-4E09-A9FAAF21788D}"/>
                </a:ext>
              </a:extLst>
            </p:cNvPr>
            <p:cNvSpPr txBox="1"/>
            <p:nvPr/>
          </p:nvSpPr>
          <p:spPr>
            <a:xfrm>
              <a:off x="3529661" y="3453881"/>
              <a:ext cx="652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3%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A38322-E848-8D1F-04E6-D1927D2777E0}"/>
                </a:ext>
              </a:extLst>
            </p:cNvPr>
            <p:cNvSpPr txBox="1"/>
            <p:nvPr/>
          </p:nvSpPr>
          <p:spPr>
            <a:xfrm>
              <a:off x="4290728" y="4646510"/>
              <a:ext cx="652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-1%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A10A4B-F634-2E39-AA74-FE2502C3C365}"/>
                </a:ext>
              </a:extLst>
            </p:cNvPr>
            <p:cNvSpPr txBox="1"/>
            <p:nvPr/>
          </p:nvSpPr>
          <p:spPr>
            <a:xfrm>
              <a:off x="4846440" y="3601413"/>
              <a:ext cx="652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2%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85A6723-B8F8-19DA-94E0-70FE49BA6CCC}"/>
                </a:ext>
              </a:extLst>
            </p:cNvPr>
            <p:cNvSpPr txBox="1"/>
            <p:nvPr/>
          </p:nvSpPr>
          <p:spPr>
            <a:xfrm>
              <a:off x="5729744" y="4792009"/>
              <a:ext cx="652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-5%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순서도: 연결자 30">
              <a:extLst>
                <a:ext uri="{FF2B5EF4-FFF2-40B4-BE49-F238E27FC236}">
                  <a16:creationId xmlns:a16="http://schemas.microsoft.com/office/drawing/2014/main" id="{839A88F5-961E-0FA1-7CAC-373B4A143087}"/>
                </a:ext>
              </a:extLst>
            </p:cNvPr>
            <p:cNvSpPr/>
            <p:nvPr/>
          </p:nvSpPr>
          <p:spPr>
            <a:xfrm>
              <a:off x="561341" y="3226437"/>
              <a:ext cx="93051" cy="102636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2" name="순서도: 연결자 31">
              <a:extLst>
                <a:ext uri="{FF2B5EF4-FFF2-40B4-BE49-F238E27FC236}">
                  <a16:creationId xmlns:a16="http://schemas.microsoft.com/office/drawing/2014/main" id="{067BD9E4-667B-2BAD-C25B-E45A1FAD4F9E}"/>
                </a:ext>
              </a:extLst>
            </p:cNvPr>
            <p:cNvSpPr/>
            <p:nvPr/>
          </p:nvSpPr>
          <p:spPr>
            <a:xfrm>
              <a:off x="1300992" y="3442457"/>
              <a:ext cx="93051" cy="102636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" name="순서도: 연결자 32">
              <a:extLst>
                <a:ext uri="{FF2B5EF4-FFF2-40B4-BE49-F238E27FC236}">
                  <a16:creationId xmlns:a16="http://schemas.microsoft.com/office/drawing/2014/main" id="{DB401ACD-F2C6-CBB2-4E78-79C12687CF14}"/>
                </a:ext>
              </a:extLst>
            </p:cNvPr>
            <p:cNvSpPr/>
            <p:nvPr/>
          </p:nvSpPr>
          <p:spPr>
            <a:xfrm>
              <a:off x="1896888" y="4281635"/>
              <a:ext cx="93051" cy="102636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E40B1A5A-794A-7B2B-A579-9B6A983556C7}"/>
                </a:ext>
              </a:extLst>
            </p:cNvPr>
            <p:cNvSpPr/>
            <p:nvPr/>
          </p:nvSpPr>
          <p:spPr>
            <a:xfrm>
              <a:off x="2483657" y="4566150"/>
              <a:ext cx="93051" cy="102636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5" name="순서도: 연결자 34">
              <a:extLst>
                <a:ext uri="{FF2B5EF4-FFF2-40B4-BE49-F238E27FC236}">
                  <a16:creationId xmlns:a16="http://schemas.microsoft.com/office/drawing/2014/main" id="{95D5D5A0-89A7-3A24-828F-965C9FA35A66}"/>
                </a:ext>
              </a:extLst>
            </p:cNvPr>
            <p:cNvSpPr/>
            <p:nvPr/>
          </p:nvSpPr>
          <p:spPr>
            <a:xfrm>
              <a:off x="3132716" y="4203566"/>
              <a:ext cx="93051" cy="102636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6" name="순서도: 연결자 35">
              <a:extLst>
                <a:ext uri="{FF2B5EF4-FFF2-40B4-BE49-F238E27FC236}">
                  <a16:creationId xmlns:a16="http://schemas.microsoft.com/office/drawing/2014/main" id="{BC1D05E5-BF11-2AB7-FEF5-2DE65059EBC4}"/>
                </a:ext>
              </a:extLst>
            </p:cNvPr>
            <p:cNvSpPr/>
            <p:nvPr/>
          </p:nvSpPr>
          <p:spPr>
            <a:xfrm>
              <a:off x="3748702" y="3784574"/>
              <a:ext cx="93051" cy="102636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828CC284-B399-4261-2A76-C0068FEA0E06}"/>
                </a:ext>
              </a:extLst>
            </p:cNvPr>
            <p:cNvSpPr/>
            <p:nvPr/>
          </p:nvSpPr>
          <p:spPr>
            <a:xfrm>
              <a:off x="4498560" y="4551210"/>
              <a:ext cx="93051" cy="102636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8" name="순서도: 연결자 37">
              <a:extLst>
                <a:ext uri="{FF2B5EF4-FFF2-40B4-BE49-F238E27FC236}">
                  <a16:creationId xmlns:a16="http://schemas.microsoft.com/office/drawing/2014/main" id="{727363DB-E7B5-2292-B72E-406D4751C84A}"/>
                </a:ext>
              </a:extLst>
            </p:cNvPr>
            <p:cNvSpPr/>
            <p:nvPr/>
          </p:nvSpPr>
          <p:spPr>
            <a:xfrm>
              <a:off x="5068843" y="3945649"/>
              <a:ext cx="93051" cy="102636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3E394CFB-87F2-612B-D370-5EEA50FB8458}"/>
                </a:ext>
              </a:extLst>
            </p:cNvPr>
            <p:cNvSpPr/>
            <p:nvPr/>
          </p:nvSpPr>
          <p:spPr>
            <a:xfrm>
              <a:off x="5953344" y="5151383"/>
              <a:ext cx="93051" cy="102636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BA563CE-ACEC-2441-DF9E-2B5DC8A7675A}"/>
              </a:ext>
            </a:extLst>
          </p:cNvPr>
          <p:cNvCxnSpPr>
            <a:cxnSpLocks/>
          </p:cNvCxnSpPr>
          <p:nvPr/>
        </p:nvCxnSpPr>
        <p:spPr>
          <a:xfrm>
            <a:off x="-1" y="588126"/>
            <a:ext cx="12192001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A7C4C0F-36AD-8CEB-A3BA-38B07A788055}"/>
              </a:ext>
            </a:extLst>
          </p:cNvPr>
          <p:cNvSpPr txBox="1"/>
          <p:nvPr/>
        </p:nvSpPr>
        <p:spPr>
          <a:xfrm>
            <a:off x="127822" y="108154"/>
            <a:ext cx="322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개선기회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6381AE-9AD3-ECED-22D5-1A49952798AB}"/>
              </a:ext>
            </a:extLst>
          </p:cNvPr>
          <p:cNvSpPr txBox="1"/>
          <p:nvPr/>
        </p:nvSpPr>
        <p:spPr>
          <a:xfrm>
            <a:off x="495852" y="732285"/>
            <a:ext cx="10980170" cy="8903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40" indent="-28574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1" b="1" dirty="0">
                <a:solidFill>
                  <a:srgbClr val="374151"/>
                </a:solidFill>
                <a:latin typeface="나눔고딕" pitchFamily="2" charset="-127"/>
                <a:ea typeface="나눔고딕" pitchFamily="2" charset="-127"/>
              </a:rPr>
              <a:t>충성 고객 유치가 미래 수익성 증대에 있어 큰 영향을 미침에도 불구하고</a:t>
            </a:r>
            <a:r>
              <a:rPr lang="en-US" altLang="ko-KR" sz="1801" b="1" dirty="0">
                <a:solidFill>
                  <a:srgbClr val="37415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801" b="1" dirty="0">
                <a:solidFill>
                  <a:srgbClr val="374151"/>
                </a:solidFill>
                <a:latin typeface="나눔고딕" pitchFamily="2" charset="-127"/>
                <a:ea typeface="나눔고딕" pitchFamily="2" charset="-127"/>
              </a:rPr>
              <a:t>당사의 매출 성장률이 점차 감소하므로 </a:t>
            </a:r>
            <a:r>
              <a:rPr lang="ko-KR" altLang="en-US" sz="1900" b="1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재구매율 향상을 위한 차별화된 서비스 </a:t>
            </a:r>
            <a:r>
              <a:rPr lang="ko-KR" altLang="en-US" sz="1801" b="1" dirty="0">
                <a:solidFill>
                  <a:srgbClr val="374151"/>
                </a:solidFill>
                <a:latin typeface="나눔고딕" pitchFamily="2" charset="-127"/>
                <a:ea typeface="나눔고딕" pitchFamily="2" charset="-127"/>
              </a:rPr>
              <a:t>전략 필요</a:t>
            </a:r>
          </a:p>
        </p:txBody>
      </p:sp>
      <p:graphicFrame>
        <p:nvGraphicFramePr>
          <p:cNvPr id="45" name="표 4">
            <a:extLst>
              <a:ext uri="{FF2B5EF4-FFF2-40B4-BE49-F238E27FC236}">
                <a16:creationId xmlns:a16="http://schemas.microsoft.com/office/drawing/2014/main" id="{2F7F8551-D7CB-9D8A-6BBB-17CE94D93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964476"/>
              </p:ext>
            </p:extLst>
          </p:nvPr>
        </p:nvGraphicFramePr>
        <p:xfrm>
          <a:off x="6896851" y="5847690"/>
          <a:ext cx="4683760" cy="278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844">
                  <a:extLst>
                    <a:ext uri="{9D8B030D-6E8A-4147-A177-3AD203B41FA5}">
                      <a16:colId xmlns:a16="http://schemas.microsoft.com/office/drawing/2014/main" val="3410997757"/>
                    </a:ext>
                  </a:extLst>
                </a:gridCol>
                <a:gridCol w="958729">
                  <a:extLst>
                    <a:ext uri="{9D8B030D-6E8A-4147-A177-3AD203B41FA5}">
                      <a16:colId xmlns:a16="http://schemas.microsoft.com/office/drawing/2014/main" val="2644835628"/>
                    </a:ext>
                  </a:extLst>
                </a:gridCol>
                <a:gridCol w="958729">
                  <a:extLst>
                    <a:ext uri="{9D8B030D-6E8A-4147-A177-3AD203B41FA5}">
                      <a16:colId xmlns:a16="http://schemas.microsoft.com/office/drawing/2014/main" val="1663857595"/>
                    </a:ext>
                  </a:extLst>
                </a:gridCol>
                <a:gridCol w="958729">
                  <a:extLst>
                    <a:ext uri="{9D8B030D-6E8A-4147-A177-3AD203B41FA5}">
                      <a16:colId xmlns:a16="http://schemas.microsoft.com/office/drawing/2014/main" val="1975124144"/>
                    </a:ext>
                  </a:extLst>
                </a:gridCol>
                <a:gridCol w="958729">
                  <a:extLst>
                    <a:ext uri="{9D8B030D-6E8A-4147-A177-3AD203B41FA5}">
                      <a16:colId xmlns:a16="http://schemas.microsoft.com/office/drawing/2014/main" val="4232446684"/>
                    </a:ext>
                  </a:extLst>
                </a:gridCol>
              </a:tblGrid>
              <a:tr h="278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879" marR="76879" marT="38440" marB="38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879" marR="76879" marT="38440" marB="38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879" marR="76879" marT="38440" marB="38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879" marR="76879" marT="38440" marB="38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879" marR="76879" marT="38440" marB="38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812427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2F24BDE5-E0F9-83C6-A7FD-E4FCB434F6D3}"/>
              </a:ext>
            </a:extLst>
          </p:cNvPr>
          <p:cNvSpPr/>
          <p:nvPr/>
        </p:nvSpPr>
        <p:spPr>
          <a:xfrm>
            <a:off x="7096052" y="5581850"/>
            <a:ext cx="114301" cy="11430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61A9A86-077F-4F27-9D16-FBCF70B2E5F5}"/>
              </a:ext>
            </a:extLst>
          </p:cNvPr>
          <p:cNvSpPr/>
          <p:nvPr/>
        </p:nvSpPr>
        <p:spPr>
          <a:xfrm>
            <a:off x="11159171" y="5067581"/>
            <a:ext cx="116195" cy="11430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1" dirty="0"/>
              <a:t>  </a:t>
            </a:r>
            <a:endParaRPr lang="ko-KR" altLang="en-US" sz="180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AA7D265-C607-C969-2E0A-5A9312F26A5B}"/>
              </a:ext>
            </a:extLst>
          </p:cNvPr>
          <p:cNvSpPr/>
          <p:nvPr/>
        </p:nvSpPr>
        <p:spPr>
          <a:xfrm>
            <a:off x="10187798" y="5280799"/>
            <a:ext cx="114301" cy="11430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A09627AA-548F-979B-116C-3E78AE135177}"/>
              </a:ext>
            </a:extLst>
          </p:cNvPr>
          <p:cNvSpPr/>
          <p:nvPr/>
        </p:nvSpPr>
        <p:spPr>
          <a:xfrm>
            <a:off x="9127473" y="5383092"/>
            <a:ext cx="114301" cy="11430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468D978-D925-5B26-F16B-9166EF821E20}"/>
              </a:ext>
            </a:extLst>
          </p:cNvPr>
          <p:cNvSpPr/>
          <p:nvPr/>
        </p:nvSpPr>
        <p:spPr>
          <a:xfrm>
            <a:off x="8077411" y="5508821"/>
            <a:ext cx="114301" cy="11430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1F0842-D672-D7B2-9B7B-8293B0CAE65F}"/>
              </a:ext>
            </a:extLst>
          </p:cNvPr>
          <p:cNvSpPr txBox="1"/>
          <p:nvPr/>
        </p:nvSpPr>
        <p:spPr>
          <a:xfrm>
            <a:off x="6956636" y="4844029"/>
            <a:ext cx="4343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latin typeface="나눔고딕" pitchFamily="2" charset="-127"/>
                <a:ea typeface="나눔고딕" pitchFamily="2" charset="-127"/>
              </a:rPr>
              <a:t>87</a:t>
            </a:r>
            <a:endParaRPr lang="ko-KR" altLang="en-US" sz="13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AE45423-B7CE-7981-6263-E1D9CAC00195}"/>
              </a:ext>
            </a:extLst>
          </p:cNvPr>
          <p:cNvSpPr/>
          <p:nvPr/>
        </p:nvSpPr>
        <p:spPr>
          <a:xfrm>
            <a:off x="7106276" y="5194562"/>
            <a:ext cx="114301" cy="11430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ED25F26-82B9-B559-DE75-93BE874A28B8}"/>
              </a:ext>
            </a:extLst>
          </p:cNvPr>
          <p:cNvSpPr/>
          <p:nvPr/>
        </p:nvSpPr>
        <p:spPr>
          <a:xfrm>
            <a:off x="11163248" y="3265322"/>
            <a:ext cx="116195" cy="11430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1B4B13B-10C1-6592-ABD8-5AB521766E6F}"/>
              </a:ext>
            </a:extLst>
          </p:cNvPr>
          <p:cNvSpPr/>
          <p:nvPr/>
        </p:nvSpPr>
        <p:spPr>
          <a:xfrm>
            <a:off x="10187329" y="4054917"/>
            <a:ext cx="114301" cy="114301"/>
          </a:xfrm>
          <a:prstGeom prst="ellipse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D0E2D05-3CE3-1EC9-2602-2867C4B418E4}"/>
              </a:ext>
            </a:extLst>
          </p:cNvPr>
          <p:cNvSpPr/>
          <p:nvPr/>
        </p:nvSpPr>
        <p:spPr>
          <a:xfrm>
            <a:off x="9124431" y="4684698"/>
            <a:ext cx="114301" cy="11430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1299D60-B4C7-AF39-B37F-75C7754F4601}"/>
              </a:ext>
            </a:extLst>
          </p:cNvPr>
          <p:cNvSpPr/>
          <p:nvPr/>
        </p:nvSpPr>
        <p:spPr>
          <a:xfrm>
            <a:off x="8080605" y="5075185"/>
            <a:ext cx="114301" cy="11430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5D292E9-8E5D-FBE8-9402-4959AD63B6DE}"/>
              </a:ext>
            </a:extLst>
          </p:cNvPr>
          <p:cNvSpPr txBox="1"/>
          <p:nvPr/>
        </p:nvSpPr>
        <p:spPr>
          <a:xfrm>
            <a:off x="7926124" y="4721304"/>
            <a:ext cx="4343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latin typeface="나눔고딕" pitchFamily="2" charset="-127"/>
                <a:ea typeface="나눔고딕" pitchFamily="2" charset="-127"/>
              </a:rPr>
              <a:t>88</a:t>
            </a:r>
            <a:endParaRPr lang="ko-KR" altLang="en-US" sz="13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E84794E-6E62-73EB-081A-0483D2C3A4B6}"/>
              </a:ext>
            </a:extLst>
          </p:cNvPr>
          <p:cNvSpPr txBox="1"/>
          <p:nvPr/>
        </p:nvSpPr>
        <p:spPr>
          <a:xfrm>
            <a:off x="10027309" y="3696473"/>
            <a:ext cx="4343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latin typeface="나눔고딕" pitchFamily="2" charset="-127"/>
                <a:ea typeface="나눔고딕" pitchFamily="2" charset="-127"/>
              </a:rPr>
              <a:t>87</a:t>
            </a:r>
            <a:endParaRPr lang="ko-KR" altLang="en-US" sz="13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652AAEC-3DDC-0367-A095-6470FC6E8EAB}"/>
              </a:ext>
            </a:extLst>
          </p:cNvPr>
          <p:cNvSpPr txBox="1"/>
          <p:nvPr/>
        </p:nvSpPr>
        <p:spPr>
          <a:xfrm>
            <a:off x="8964413" y="4322548"/>
            <a:ext cx="4343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latin typeface="나눔고딕" pitchFamily="2" charset="-127"/>
                <a:ea typeface="나눔고딕" pitchFamily="2" charset="-127"/>
              </a:rPr>
              <a:t>87</a:t>
            </a:r>
            <a:endParaRPr lang="ko-KR" altLang="en-US" sz="13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0A8E066-5EEA-D6C4-0C46-6AFF2FDBD87A}"/>
              </a:ext>
            </a:extLst>
          </p:cNvPr>
          <p:cNvSpPr txBox="1"/>
          <p:nvPr/>
        </p:nvSpPr>
        <p:spPr>
          <a:xfrm>
            <a:off x="10996878" y="2901266"/>
            <a:ext cx="4415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latin typeface="나눔고딕" pitchFamily="2" charset="-127"/>
                <a:ea typeface="나눔고딕" pitchFamily="2" charset="-127"/>
              </a:rPr>
              <a:t>90</a:t>
            </a:r>
            <a:endParaRPr lang="ko-KR" altLang="en-US" sz="13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AD006E-DD0C-8D20-1508-CEA24B98F3C0}"/>
              </a:ext>
            </a:extLst>
          </p:cNvPr>
          <p:cNvSpPr txBox="1"/>
          <p:nvPr/>
        </p:nvSpPr>
        <p:spPr>
          <a:xfrm>
            <a:off x="6931819" y="5292965"/>
            <a:ext cx="4343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endParaRPr lang="ko-KR" altLang="en-US" sz="13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A433BD-BF30-0823-2514-8C48F2A348E0}"/>
              </a:ext>
            </a:extLst>
          </p:cNvPr>
          <p:cNvSpPr txBox="1"/>
          <p:nvPr/>
        </p:nvSpPr>
        <p:spPr>
          <a:xfrm>
            <a:off x="7911942" y="5225919"/>
            <a:ext cx="4343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endParaRPr lang="ko-KR" altLang="en-US" sz="13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EAF8CB4-1E3C-99B1-03C0-7E75164AECC9}"/>
              </a:ext>
            </a:extLst>
          </p:cNvPr>
          <p:cNvSpPr txBox="1"/>
          <p:nvPr/>
        </p:nvSpPr>
        <p:spPr>
          <a:xfrm>
            <a:off x="8967455" y="5109415"/>
            <a:ext cx="4343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endParaRPr lang="ko-KR" altLang="en-US" sz="13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3A21896-DFC6-7D11-6198-3D6CCD74DC6E}"/>
              </a:ext>
            </a:extLst>
          </p:cNvPr>
          <p:cNvSpPr txBox="1"/>
          <p:nvPr/>
        </p:nvSpPr>
        <p:spPr>
          <a:xfrm>
            <a:off x="10021058" y="4994100"/>
            <a:ext cx="4343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endParaRPr lang="ko-KR" altLang="en-US" sz="13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512D3C-978F-7DB8-768B-30462A3B2A4A}"/>
              </a:ext>
            </a:extLst>
          </p:cNvPr>
          <p:cNvSpPr txBox="1"/>
          <p:nvPr/>
        </p:nvSpPr>
        <p:spPr>
          <a:xfrm>
            <a:off x="11003723" y="4791242"/>
            <a:ext cx="4415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13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A120F0D-ADFE-E0E6-8BBE-F70A038C5BAA}"/>
              </a:ext>
            </a:extLst>
          </p:cNvPr>
          <p:cNvSpPr/>
          <p:nvPr/>
        </p:nvSpPr>
        <p:spPr>
          <a:xfrm>
            <a:off x="6818527" y="2259943"/>
            <a:ext cx="4876180" cy="39164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48DE27D-0272-D302-FCA1-F2CED1B7AE08}"/>
              </a:ext>
            </a:extLst>
          </p:cNvPr>
          <p:cNvGrpSpPr/>
          <p:nvPr/>
        </p:nvGrpSpPr>
        <p:grpSpPr>
          <a:xfrm>
            <a:off x="6818527" y="2124063"/>
            <a:ext cx="4876180" cy="593212"/>
            <a:chOff x="6331131" y="2411984"/>
            <a:chExt cx="5361407" cy="593213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E296228-BBAF-745A-D0BB-CE7D633855EF}"/>
                </a:ext>
              </a:extLst>
            </p:cNvPr>
            <p:cNvSpPr/>
            <p:nvPr/>
          </p:nvSpPr>
          <p:spPr>
            <a:xfrm>
              <a:off x="6331132" y="2632788"/>
              <a:ext cx="5361406" cy="37240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47969E16-FBB9-9ECF-B97B-8D9E6966771E}"/>
                </a:ext>
              </a:extLst>
            </p:cNvPr>
            <p:cNvSpPr/>
            <p:nvPr/>
          </p:nvSpPr>
          <p:spPr>
            <a:xfrm>
              <a:off x="6331131" y="2411984"/>
              <a:ext cx="5352321" cy="441014"/>
            </a:xfrm>
            <a:prstGeom prst="roundRect">
              <a:avLst>
                <a:gd name="adj" fmla="val 34203"/>
              </a:avLst>
            </a:prstGeom>
            <a:solidFill>
              <a:srgbClr val="385723"/>
            </a:solidFill>
            <a:ln>
              <a:solidFill>
                <a:srgbClr val="3857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229F34B-0852-82F9-358F-2EEC756C069D}"/>
                </a:ext>
              </a:extLst>
            </p:cNvPr>
            <p:cNvSpPr txBox="1"/>
            <p:nvPr/>
          </p:nvSpPr>
          <p:spPr>
            <a:xfrm>
              <a:off x="6901969" y="2558623"/>
              <a:ext cx="429669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타사의 신규고객 </a:t>
              </a:r>
              <a:r>
                <a:rPr lang="en-US" altLang="ko-KR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anose="05020102010507070707" pitchFamily="18" charset="2"/>
                </a:rPr>
                <a:t> </a:t>
              </a:r>
              <a:r>
                <a:rPr lang="ko-KR" altLang="en-US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기존고객 매출 점유율</a:t>
              </a:r>
              <a:endPara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A5F5FB9-FDFA-8DDA-E272-1C081D30EBC0}"/>
              </a:ext>
            </a:extLst>
          </p:cNvPr>
          <p:cNvSpPr/>
          <p:nvPr/>
        </p:nvSpPr>
        <p:spPr>
          <a:xfrm>
            <a:off x="7136781" y="3245006"/>
            <a:ext cx="4059044" cy="2598234"/>
          </a:xfrm>
          <a:custGeom>
            <a:avLst/>
            <a:gdLst>
              <a:gd name="connsiteX0" fmla="*/ 11152 w 4059044"/>
              <a:gd name="connsiteY0" fmla="*/ 2018371 h 2598234"/>
              <a:gd name="connsiteX1" fmla="*/ 947854 w 4059044"/>
              <a:gd name="connsiteY1" fmla="*/ 1895707 h 2598234"/>
              <a:gd name="connsiteX2" fmla="*/ 2018371 w 4059044"/>
              <a:gd name="connsiteY2" fmla="*/ 1505415 h 2598234"/>
              <a:gd name="connsiteX3" fmla="*/ 2977376 w 4059044"/>
              <a:gd name="connsiteY3" fmla="*/ 981307 h 2598234"/>
              <a:gd name="connsiteX4" fmla="*/ 3992137 w 4059044"/>
              <a:gd name="connsiteY4" fmla="*/ 0 h 2598234"/>
              <a:gd name="connsiteX5" fmla="*/ 4059044 w 4059044"/>
              <a:gd name="connsiteY5" fmla="*/ 1851102 h 2598234"/>
              <a:gd name="connsiteX6" fmla="*/ 3980986 w 4059044"/>
              <a:gd name="connsiteY6" fmla="*/ 2598234 h 2598234"/>
              <a:gd name="connsiteX7" fmla="*/ 0 w 4059044"/>
              <a:gd name="connsiteY7" fmla="*/ 2598234 h 2598234"/>
              <a:gd name="connsiteX8" fmla="*/ 66908 w 4059044"/>
              <a:gd name="connsiteY8" fmla="*/ 2029522 h 2598234"/>
              <a:gd name="connsiteX9" fmla="*/ 334537 w 4059044"/>
              <a:gd name="connsiteY9" fmla="*/ 914400 h 2598234"/>
              <a:gd name="connsiteX10" fmla="*/ 178420 w 4059044"/>
              <a:gd name="connsiteY10" fmla="*/ 1694985 h 2598234"/>
              <a:gd name="connsiteX11" fmla="*/ 390293 w 4059044"/>
              <a:gd name="connsiteY11" fmla="*/ 1182029 h 259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59044" h="2598234">
                <a:moveTo>
                  <a:pt x="11152" y="2018371"/>
                </a:moveTo>
                <a:lnTo>
                  <a:pt x="947854" y="1895707"/>
                </a:lnTo>
                <a:lnTo>
                  <a:pt x="2018371" y="1505415"/>
                </a:lnTo>
                <a:lnTo>
                  <a:pt x="2977376" y="981307"/>
                </a:lnTo>
                <a:lnTo>
                  <a:pt x="3992137" y="0"/>
                </a:lnTo>
                <a:lnTo>
                  <a:pt x="4059044" y="1851102"/>
                </a:lnTo>
                <a:lnTo>
                  <a:pt x="3980986" y="2598234"/>
                </a:lnTo>
                <a:lnTo>
                  <a:pt x="0" y="2598234"/>
                </a:lnTo>
                <a:lnTo>
                  <a:pt x="66908" y="2029522"/>
                </a:lnTo>
                <a:lnTo>
                  <a:pt x="334537" y="914400"/>
                </a:lnTo>
                <a:lnTo>
                  <a:pt x="178420" y="1694985"/>
                </a:lnTo>
                <a:lnTo>
                  <a:pt x="390293" y="1182029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923EAF70-49C7-0A4A-1190-5992D9A7B833}"/>
              </a:ext>
            </a:extLst>
          </p:cNvPr>
          <p:cNvSpPr/>
          <p:nvPr/>
        </p:nvSpPr>
        <p:spPr>
          <a:xfrm>
            <a:off x="838200" y="3299461"/>
            <a:ext cx="5059680" cy="1927861"/>
          </a:xfrm>
          <a:custGeom>
            <a:avLst/>
            <a:gdLst>
              <a:gd name="connsiteX0" fmla="*/ 0 w 5059680"/>
              <a:gd name="connsiteY0" fmla="*/ 0 h 1927860"/>
              <a:gd name="connsiteX1" fmla="*/ 693420 w 5059680"/>
              <a:gd name="connsiteY1" fmla="*/ 205740 h 1927860"/>
              <a:gd name="connsiteX2" fmla="*/ 1257300 w 5059680"/>
              <a:gd name="connsiteY2" fmla="*/ 1059180 h 1927860"/>
              <a:gd name="connsiteX3" fmla="*/ 1798320 w 5059680"/>
              <a:gd name="connsiteY3" fmla="*/ 1341120 h 1927860"/>
              <a:gd name="connsiteX4" fmla="*/ 2407920 w 5059680"/>
              <a:gd name="connsiteY4" fmla="*/ 975360 h 1927860"/>
              <a:gd name="connsiteX5" fmla="*/ 2987040 w 5059680"/>
              <a:gd name="connsiteY5" fmla="*/ 563880 h 1927860"/>
              <a:gd name="connsiteX6" fmla="*/ 3688080 w 5059680"/>
              <a:gd name="connsiteY6" fmla="*/ 1318260 h 1927860"/>
              <a:gd name="connsiteX7" fmla="*/ 4221480 w 5059680"/>
              <a:gd name="connsiteY7" fmla="*/ 716280 h 1927860"/>
              <a:gd name="connsiteX8" fmla="*/ 5044440 w 5059680"/>
              <a:gd name="connsiteY8" fmla="*/ 1927860 h 1927860"/>
              <a:gd name="connsiteX9" fmla="*/ 5059680 w 5059680"/>
              <a:gd name="connsiteY9" fmla="*/ 1920240 h 192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9680" h="1927860">
                <a:moveTo>
                  <a:pt x="0" y="0"/>
                </a:moveTo>
                <a:lnTo>
                  <a:pt x="693420" y="205740"/>
                </a:lnTo>
                <a:lnTo>
                  <a:pt x="1257300" y="1059180"/>
                </a:lnTo>
                <a:lnTo>
                  <a:pt x="1798320" y="1341120"/>
                </a:lnTo>
                <a:lnTo>
                  <a:pt x="2407920" y="975360"/>
                </a:lnTo>
                <a:lnTo>
                  <a:pt x="2987040" y="563880"/>
                </a:lnTo>
                <a:lnTo>
                  <a:pt x="3688080" y="1318260"/>
                </a:lnTo>
                <a:lnTo>
                  <a:pt x="4221480" y="716280"/>
                </a:lnTo>
                <a:lnTo>
                  <a:pt x="5044440" y="1927860"/>
                </a:lnTo>
                <a:lnTo>
                  <a:pt x="5059680" y="1920240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3AE4932B-FCC0-067F-7AE5-28D96D3FD1A1}"/>
              </a:ext>
            </a:extLst>
          </p:cNvPr>
          <p:cNvSpPr txBox="1"/>
          <p:nvPr/>
        </p:nvSpPr>
        <p:spPr>
          <a:xfrm>
            <a:off x="6879579" y="3370912"/>
            <a:ext cx="720436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99" b="1"/>
              <a:t>(</a:t>
            </a:r>
            <a:r>
              <a:rPr lang="ko-KR" altLang="en-US" sz="899" b="1"/>
              <a:t>단위</a:t>
            </a:r>
            <a:r>
              <a:rPr lang="en-US" altLang="ko-KR" sz="899" b="1"/>
              <a:t>: %)</a:t>
            </a:r>
            <a:endParaRPr lang="ko-KR" altLang="en-US" sz="899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B280D04-3367-2CAE-CE8D-8A9D89E9446D}"/>
              </a:ext>
            </a:extLst>
          </p:cNvPr>
          <p:cNvCxnSpPr/>
          <p:nvPr/>
        </p:nvCxnSpPr>
        <p:spPr>
          <a:xfrm>
            <a:off x="6952876" y="2980529"/>
            <a:ext cx="315184" cy="0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927FE8-8696-F300-33A0-C6A3CAB1A80C}"/>
              </a:ext>
            </a:extLst>
          </p:cNvPr>
          <p:cNvSpPr txBox="1"/>
          <p:nvPr/>
        </p:nvSpPr>
        <p:spPr>
          <a:xfrm>
            <a:off x="7268061" y="2852875"/>
            <a:ext cx="12350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신규고객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17C8CE3-4188-DC91-5F2D-895C23BF1DF6}"/>
              </a:ext>
            </a:extLst>
          </p:cNvPr>
          <p:cNvCxnSpPr/>
          <p:nvPr/>
        </p:nvCxnSpPr>
        <p:spPr>
          <a:xfrm>
            <a:off x="6952876" y="3209297"/>
            <a:ext cx="315184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1F20FA-290E-C773-7A0A-ABD7FB166B25}"/>
              </a:ext>
            </a:extLst>
          </p:cNvPr>
          <p:cNvSpPr txBox="1"/>
          <p:nvPr/>
        </p:nvSpPr>
        <p:spPr>
          <a:xfrm>
            <a:off x="7268061" y="3081645"/>
            <a:ext cx="12350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기존고객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3E87E2-A635-CF71-868C-6D9B54931078}"/>
              </a:ext>
            </a:extLst>
          </p:cNvPr>
          <p:cNvSpPr txBox="1"/>
          <p:nvPr/>
        </p:nvSpPr>
        <p:spPr>
          <a:xfrm>
            <a:off x="11245796" y="6440497"/>
            <a:ext cx="85853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/>
              <a:t>05/18</a:t>
            </a:r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99006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22FA059-022F-F1C3-5236-410E5B089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99541"/>
              </p:ext>
            </p:extLst>
          </p:nvPr>
        </p:nvGraphicFramePr>
        <p:xfrm>
          <a:off x="791060" y="2050876"/>
          <a:ext cx="10609881" cy="27562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17203">
                  <a:extLst>
                    <a:ext uri="{9D8B030D-6E8A-4147-A177-3AD203B41FA5}">
                      <a16:colId xmlns:a16="http://schemas.microsoft.com/office/drawing/2014/main" val="2883642467"/>
                    </a:ext>
                  </a:extLst>
                </a:gridCol>
                <a:gridCol w="1360155">
                  <a:extLst>
                    <a:ext uri="{9D8B030D-6E8A-4147-A177-3AD203B41FA5}">
                      <a16:colId xmlns:a16="http://schemas.microsoft.com/office/drawing/2014/main" val="1502078702"/>
                    </a:ext>
                  </a:extLst>
                </a:gridCol>
                <a:gridCol w="1803054">
                  <a:extLst>
                    <a:ext uri="{9D8B030D-6E8A-4147-A177-3AD203B41FA5}">
                      <a16:colId xmlns:a16="http://schemas.microsoft.com/office/drawing/2014/main" val="3589892462"/>
                    </a:ext>
                  </a:extLst>
                </a:gridCol>
                <a:gridCol w="1547283">
                  <a:extLst>
                    <a:ext uri="{9D8B030D-6E8A-4147-A177-3AD203B41FA5}">
                      <a16:colId xmlns:a16="http://schemas.microsoft.com/office/drawing/2014/main" val="2314785329"/>
                    </a:ext>
                  </a:extLst>
                </a:gridCol>
                <a:gridCol w="1431387">
                  <a:extLst>
                    <a:ext uri="{9D8B030D-6E8A-4147-A177-3AD203B41FA5}">
                      <a16:colId xmlns:a16="http://schemas.microsoft.com/office/drawing/2014/main" val="2770569003"/>
                    </a:ext>
                  </a:extLst>
                </a:gridCol>
                <a:gridCol w="1450799">
                  <a:extLst>
                    <a:ext uri="{9D8B030D-6E8A-4147-A177-3AD203B41FA5}">
                      <a16:colId xmlns:a16="http://schemas.microsoft.com/office/drawing/2014/main" val="4067759204"/>
                    </a:ext>
                  </a:extLst>
                </a:gridCol>
              </a:tblGrid>
              <a:tr h="611318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측정지표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408" marR="95408" marT="47704" marB="47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5E3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가중치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408" marR="95408" marT="47704" marB="47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5E3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현 수준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408" marR="95408" marT="47704" marB="47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5E3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목표 수준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5408" marR="95408" marT="47704" marB="47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5E3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17582"/>
                  </a:ext>
                </a:extLst>
              </a:tr>
              <a:tr h="4816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23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년 </a:t>
                      </a:r>
                      <a:r>
                        <a:rPr lang="en-US" altLang="ko-KR" sz="16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분기</a:t>
                      </a:r>
                      <a:endParaRPr lang="ko-KR" altLang="en-US" sz="1600" dirty="0">
                        <a:solidFill>
                          <a:schemeClr val="bg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383" marR="99383" marT="49693" marB="496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5E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23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년 </a:t>
                      </a:r>
                      <a:r>
                        <a:rPr lang="en-US" altLang="ko-KR" sz="16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분기</a:t>
                      </a:r>
                      <a:endParaRPr lang="ko-KR" altLang="en-US" sz="1600" dirty="0">
                        <a:solidFill>
                          <a:schemeClr val="bg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383" marR="99383" marT="49693" marB="496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5E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23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년 </a:t>
                      </a:r>
                      <a:r>
                        <a:rPr lang="en-US" altLang="ko-KR" sz="16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분기</a:t>
                      </a:r>
                      <a:endParaRPr lang="ko-KR" altLang="en-US" sz="1600" dirty="0">
                        <a:solidFill>
                          <a:schemeClr val="bg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383" marR="99383" marT="49693" marB="496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5E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553357"/>
                  </a:ext>
                </a:extLst>
              </a:tr>
              <a:tr h="83162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chemeClr val="bg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영업이익률 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(%)</a:t>
                      </a:r>
                      <a:endParaRPr lang="ko-KR" altLang="en-US" sz="1600" dirty="0">
                        <a:solidFill>
                          <a:schemeClr val="bg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383" marR="99383" marT="49693" marB="496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5E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50%</a:t>
                      </a:r>
                      <a:endParaRPr lang="ko-KR" altLang="en-US" sz="19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383" marR="99383" marT="49693" marB="496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b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5.3</a:t>
                      </a:r>
                      <a:endParaRPr lang="ko-KR" altLang="en-US" sz="19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383" marR="99383" marT="49693" marB="496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b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5.7</a:t>
                      </a:r>
                      <a:endParaRPr lang="ko-KR" altLang="en-US" sz="19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383" marR="99383" marT="49693" marB="496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b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5.9</a:t>
                      </a:r>
                      <a:endParaRPr lang="ko-KR" altLang="en-US" sz="19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383" marR="99383" marT="49693" marB="496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b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6.3</a:t>
                      </a:r>
                      <a:endParaRPr lang="ko-KR" altLang="en-US" sz="19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383" marR="99383" marT="49693" marB="496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135388"/>
                  </a:ext>
                </a:extLst>
              </a:tr>
              <a:tr h="83162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신규 고객 수 </a:t>
                      </a:r>
                      <a:r>
                        <a:rPr lang="en-US" altLang="ko-KR" sz="1600" b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명</a:t>
                      </a:r>
                      <a:r>
                        <a:rPr lang="en-US" altLang="ko-KR" sz="1600" b="0" u="none" strike="noStrike" dirty="0">
                          <a:solidFill>
                            <a:schemeClr val="bg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383" marR="99383" marT="49693" marB="496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5E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50%</a:t>
                      </a:r>
                      <a:endParaRPr lang="ko-KR" altLang="en-US" sz="19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383" marR="99383" marT="49693" marB="496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407</a:t>
                      </a:r>
                      <a:endParaRPr lang="ko-KR" altLang="en-US" sz="19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383" marR="99383" marT="49693" marB="496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b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1200</a:t>
                      </a:r>
                      <a:endParaRPr lang="ko-KR" altLang="en-US" sz="19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383" marR="99383" marT="49693" marB="496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b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1500</a:t>
                      </a:r>
                      <a:endParaRPr lang="ko-KR" altLang="en-US" sz="190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383" marR="99383" marT="49693" marB="496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9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</a:rPr>
                        <a:t>2000</a:t>
                      </a:r>
                      <a:endParaRPr lang="ko-KR" altLang="en-US" sz="1900" dirty="0">
                        <a:effectLst/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99383" marR="99383" marT="49693" marB="496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751423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8ECDC2-3FDB-A8E9-8F6E-ADD52A034AD0}"/>
              </a:ext>
            </a:extLst>
          </p:cNvPr>
          <p:cNvCxnSpPr>
            <a:cxnSpLocks/>
          </p:cNvCxnSpPr>
          <p:nvPr/>
        </p:nvCxnSpPr>
        <p:spPr>
          <a:xfrm>
            <a:off x="-1" y="588126"/>
            <a:ext cx="12192001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CFC5478-CD58-7533-725F-BA4EEB4CDB8C}"/>
              </a:ext>
            </a:extLst>
          </p:cNvPr>
          <p:cNvSpPr txBox="1"/>
          <p:nvPr/>
        </p:nvSpPr>
        <p:spPr>
          <a:xfrm>
            <a:off x="127822" y="108154"/>
            <a:ext cx="322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개선기회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ACB8B-39A6-8A8D-30AD-A3C0370B8003}"/>
              </a:ext>
            </a:extLst>
          </p:cNvPr>
          <p:cNvSpPr txBox="1"/>
          <p:nvPr/>
        </p:nvSpPr>
        <p:spPr>
          <a:xfrm>
            <a:off x="605917" y="1009960"/>
            <a:ext cx="10980170" cy="4548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40" indent="-28574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1" b="1" dirty="0">
                <a:solidFill>
                  <a:srgbClr val="374151"/>
                </a:solidFill>
                <a:latin typeface="나눔고딕" pitchFamily="2" charset="-127"/>
                <a:ea typeface="나눔고딕" pitchFamily="2" charset="-127"/>
              </a:rPr>
              <a:t>과제 수행 목표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2DA033-71BD-0B82-16EE-1AEF8195434D}"/>
              </a:ext>
            </a:extLst>
          </p:cNvPr>
          <p:cNvSpPr txBox="1"/>
          <p:nvPr/>
        </p:nvSpPr>
        <p:spPr>
          <a:xfrm>
            <a:off x="8213005" y="4950193"/>
            <a:ext cx="3187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영업이익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매출액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판관비</a:t>
            </a:r>
            <a:endParaRPr lang="en-US" altLang="ko-KR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영업이익률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: (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영업이익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매출액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) *100 </a:t>
            </a:r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CE6BF-6359-1039-0125-856023B71342}"/>
              </a:ext>
            </a:extLst>
          </p:cNvPr>
          <p:cNvSpPr txBox="1"/>
          <p:nvPr/>
        </p:nvSpPr>
        <p:spPr>
          <a:xfrm>
            <a:off x="11245796" y="6440497"/>
            <a:ext cx="85853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/>
              <a:t>06/18</a:t>
            </a:r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01798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808B24-E9EE-FF8C-51D8-4BB57252344E}"/>
              </a:ext>
            </a:extLst>
          </p:cNvPr>
          <p:cNvCxnSpPr>
            <a:cxnSpLocks/>
          </p:cNvCxnSpPr>
          <p:nvPr/>
        </p:nvCxnSpPr>
        <p:spPr>
          <a:xfrm>
            <a:off x="-1" y="588126"/>
            <a:ext cx="12192001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4D17F5-7CEB-1378-0DDB-366510A77ED9}"/>
              </a:ext>
            </a:extLst>
          </p:cNvPr>
          <p:cNvSpPr txBox="1"/>
          <p:nvPr/>
        </p:nvSpPr>
        <p:spPr>
          <a:xfrm>
            <a:off x="127822" y="108154"/>
            <a:ext cx="322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분석계획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28AC6B0-B72C-FAB8-966B-BE9077310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409887"/>
              </p:ext>
            </p:extLst>
          </p:nvPr>
        </p:nvGraphicFramePr>
        <p:xfrm>
          <a:off x="467361" y="1073453"/>
          <a:ext cx="11128322" cy="52878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4431">
                  <a:extLst>
                    <a:ext uri="{9D8B030D-6E8A-4147-A177-3AD203B41FA5}">
                      <a16:colId xmlns:a16="http://schemas.microsoft.com/office/drawing/2014/main" val="1605353729"/>
                    </a:ext>
                  </a:extLst>
                </a:gridCol>
                <a:gridCol w="3176849">
                  <a:extLst>
                    <a:ext uri="{9D8B030D-6E8A-4147-A177-3AD203B41FA5}">
                      <a16:colId xmlns:a16="http://schemas.microsoft.com/office/drawing/2014/main" val="2223915641"/>
                    </a:ext>
                  </a:extLst>
                </a:gridCol>
                <a:gridCol w="4697042">
                  <a:extLst>
                    <a:ext uri="{9D8B030D-6E8A-4147-A177-3AD203B41FA5}">
                      <a16:colId xmlns:a16="http://schemas.microsoft.com/office/drawing/2014/main" val="1479080946"/>
                    </a:ext>
                  </a:extLst>
                </a:gridCol>
              </a:tblGrid>
              <a:tr h="411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목적</a:t>
                      </a:r>
                    </a:p>
                  </a:txBody>
                  <a:tcPr anchor="ctr">
                    <a:solidFill>
                      <a:srgbClr val="3E5E3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분석방법</a:t>
                      </a:r>
                    </a:p>
                  </a:txBody>
                  <a:tcPr anchor="ctr">
                    <a:solidFill>
                      <a:srgbClr val="3E5E3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주요내용</a:t>
                      </a:r>
                    </a:p>
                  </a:txBody>
                  <a:tcPr anchor="ctr">
                    <a:solidFill>
                      <a:srgbClr val="3E5E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0656"/>
                  </a:ext>
                </a:extLst>
              </a:tr>
              <a:tr h="3048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각 변수의 분포 및 단일 변수 특성 파악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막대그래프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성별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,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연령 등 범주형 변수의 각 도수 및 차이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173191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히스토그램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구매금액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구매횟수 등 연속형 변수의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분포 및 이상치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565065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Box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Plot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692807"/>
                  </a:ext>
                </a:extLst>
              </a:tr>
              <a:tr h="3048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상품에 대한 고객의 구매 특성 확인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Boxplot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판매되는 상목과 </a:t>
                      </a:r>
                      <a:r>
                        <a:rPr lang="ko-KR" altLang="ko-KR" sz="1400" b="1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주력</a:t>
                      </a:r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ko-KR" sz="1400" b="1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상품</a:t>
                      </a:r>
                      <a:r>
                        <a:rPr lang="ko-KR" altLang="en-US" sz="1400" b="1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군</a:t>
                      </a:r>
                      <a:r>
                        <a:rPr lang="ko-KR" altLang="ko-KR" sz="1400" b="1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</a:t>
                      </a:r>
                      <a:r>
                        <a:rPr lang="ko-KR" altLang="en-US" sz="1400" b="1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비중 및 구매주기의 분포 </a:t>
                      </a:r>
                      <a:endParaRPr lang="en-US" altLang="ko-KR" sz="1400" b="1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1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차이 확인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702817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Pie Chart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32853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Anova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검정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4426795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heatmap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요일별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 상품의 선호도 및 판매량 분석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14917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트렌드 차트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요일별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상품의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구매량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및 판매금액의 변화 추이 확인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3280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카이제곱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 </a:t>
                      </a:r>
                    </a:p>
                  </a:txBody>
                  <a:tcPr marL="72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연령대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성별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결혼 여부별로 구매하는 제품과의 연관성 확인</a:t>
                      </a:r>
                    </a:p>
                  </a:txBody>
                  <a:tcPr marL="72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72353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카이제곱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 </a:t>
                      </a:r>
                    </a:p>
                  </a:txBody>
                  <a:tcPr marL="72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배송기간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출고기간별로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주문후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취소한 제품과의 차이 확인</a:t>
                      </a:r>
                    </a:p>
                  </a:txBody>
                  <a:tcPr marL="72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23821762"/>
                  </a:ext>
                </a:extLst>
              </a:tr>
              <a:tr h="3048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고객의 상품의 구독 특성 확인</a:t>
                      </a:r>
                    </a:p>
                  </a:txBody>
                  <a:tcPr marL="72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카이제곱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연령대와 구독여부의 독립성 여부 확인</a:t>
                      </a:r>
                    </a:p>
                  </a:txBody>
                  <a:tcPr marL="72000" anchor="ctr"/>
                </a:tc>
                <a:extLst>
                  <a:ext uri="{0D108BD9-81ED-4DB2-BD59-A6C34878D82A}">
                    <a16:rowId xmlns:a16="http://schemas.microsoft.com/office/drawing/2014/main" val="2353567772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2 proportion test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성별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결혼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여부별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구독비율의 차이 확인</a:t>
                      </a:r>
                    </a:p>
                  </a:txBody>
                  <a:tcPr marL="72000" anchor="ctr"/>
                </a:tc>
                <a:extLst>
                  <a:ext uri="{0D108BD9-81ED-4DB2-BD59-A6C34878D82A}">
                    <a16:rowId xmlns:a16="http://schemas.microsoft.com/office/drawing/2014/main" val="3212775503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u="none" strike="noStrike" cap="none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Arial"/>
                        <a:sym typeface="Arial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비모수 검정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(Mann-Whitney U test)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상품 구독에 따른 출고기간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배송소요기간 확인</a:t>
                      </a:r>
                    </a:p>
                  </a:txBody>
                  <a:tcPr marL="72000" anchor="ctr"/>
                </a:tc>
                <a:extLst>
                  <a:ext uri="{0D108BD9-81ED-4DB2-BD59-A6C34878D82A}">
                    <a16:rowId xmlns:a16="http://schemas.microsoft.com/office/drawing/2014/main" val="2569029159"/>
                  </a:ext>
                </a:extLst>
              </a:tr>
              <a:tr h="3048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strike="noStrike" cap="none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Arial"/>
                          <a:sym typeface="Arial"/>
                        </a:rPr>
                        <a:t>고객의 결제방식 </a:t>
                      </a:r>
                      <a:r>
                        <a:rPr lang="ko-KR" altLang="en-US" sz="1400" b="1" u="none" strike="noStrike" cap="none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Arial"/>
                          <a:sym typeface="Arial"/>
                        </a:rPr>
                        <a:t>특성 확인</a:t>
                      </a:r>
                    </a:p>
                  </a:txBody>
                  <a:tcPr marL="72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비모수 검정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(Mann-Whitney U test)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2000"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연령대별 상품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구매시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사용하는 결제방식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카드 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의 차이 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확인</a:t>
                      </a:r>
                    </a:p>
                  </a:txBody>
                  <a:tcPr marL="72000" anchor="ctr"/>
                </a:tc>
                <a:extLst>
                  <a:ext uri="{0D108BD9-81ED-4DB2-BD59-A6C34878D82A}">
                    <a16:rowId xmlns:a16="http://schemas.microsoft.com/office/drawing/2014/main" val="767055008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막대그래프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200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669804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카이제곱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200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3803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2FA600-BD7A-BA7C-2968-5417E141AC95}"/>
              </a:ext>
            </a:extLst>
          </p:cNvPr>
          <p:cNvSpPr txBox="1"/>
          <p:nvPr/>
        </p:nvSpPr>
        <p:spPr>
          <a:xfrm>
            <a:off x="11245796" y="6440497"/>
            <a:ext cx="85853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/>
              <a:t>07/18</a:t>
            </a:r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11712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E61836E-B9DA-61F2-0036-AC2E3F7C4F40}"/>
              </a:ext>
            </a:extLst>
          </p:cNvPr>
          <p:cNvCxnSpPr>
            <a:cxnSpLocks/>
          </p:cNvCxnSpPr>
          <p:nvPr/>
        </p:nvCxnSpPr>
        <p:spPr>
          <a:xfrm>
            <a:off x="-1" y="588126"/>
            <a:ext cx="12192001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E39024-6CA8-2EE8-2D93-049CFD1A5D7C}"/>
              </a:ext>
            </a:extLst>
          </p:cNvPr>
          <p:cNvSpPr txBox="1"/>
          <p:nvPr/>
        </p:nvSpPr>
        <p:spPr>
          <a:xfrm>
            <a:off x="127822" y="108154"/>
            <a:ext cx="322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분석계획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FADE9621-9523-5994-1DB4-3029E538B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030305"/>
              </p:ext>
            </p:extLst>
          </p:nvPr>
        </p:nvGraphicFramePr>
        <p:xfrm>
          <a:off x="560664" y="1521675"/>
          <a:ext cx="10903456" cy="403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4883">
                  <a:extLst>
                    <a:ext uri="{9D8B030D-6E8A-4147-A177-3AD203B41FA5}">
                      <a16:colId xmlns:a16="http://schemas.microsoft.com/office/drawing/2014/main" val="1605353729"/>
                    </a:ext>
                  </a:extLst>
                </a:gridCol>
                <a:gridCol w="3272816">
                  <a:extLst>
                    <a:ext uri="{9D8B030D-6E8A-4147-A177-3AD203B41FA5}">
                      <a16:colId xmlns:a16="http://schemas.microsoft.com/office/drawing/2014/main" val="2223915641"/>
                    </a:ext>
                  </a:extLst>
                </a:gridCol>
                <a:gridCol w="4425757">
                  <a:extLst>
                    <a:ext uri="{9D8B030D-6E8A-4147-A177-3AD203B41FA5}">
                      <a16:colId xmlns:a16="http://schemas.microsoft.com/office/drawing/2014/main" val="1479080946"/>
                    </a:ext>
                  </a:extLst>
                </a:gridCol>
              </a:tblGrid>
              <a:tr h="372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목적</a:t>
                      </a:r>
                    </a:p>
                  </a:txBody>
                  <a:tcPr anchor="ctr">
                    <a:solidFill>
                      <a:srgbClr val="3E5E3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분석방법</a:t>
                      </a:r>
                    </a:p>
                  </a:txBody>
                  <a:tcPr anchor="ctr">
                    <a:solidFill>
                      <a:srgbClr val="3E5E3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주요내용</a:t>
                      </a:r>
                    </a:p>
                  </a:txBody>
                  <a:tcPr anchor="ctr">
                    <a:solidFill>
                      <a:srgbClr val="3E5E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310656"/>
                  </a:ext>
                </a:extLst>
              </a:tr>
              <a:tr h="30480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VIP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고객 가능성 예측 모델 개발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불량 고객 가능성 예측 모델 개발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구독 가능성 예측 모델 개발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고딕" pitchFamily="2" charset="-127"/>
                          <a:ea typeface="나눔고딕" pitchFamily="2" charset="-127"/>
                        </a:rPr>
                        <a:t>의사결정나무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 VIP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고객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불량고객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구독가능성 예측 모델 개발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- accuracy, f1-score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등의 평가 지표를 통해 가장 좋은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 모델 선정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8657798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랜덤 포레스트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3430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Gradient Boosting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578277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XGBoost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426383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LightGBM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8062878"/>
                  </a:ext>
                </a:extLst>
              </a:tr>
              <a:tr h="304800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Arial"/>
                          <a:sym typeface="Arial"/>
                        </a:rPr>
                        <a:t>고객이 구매하는 상품 </a:t>
                      </a:r>
                      <a:r>
                        <a:rPr lang="ko-KR" altLang="en-US" sz="1400" b="1" u="none" strike="noStrike" cap="none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Arial"/>
                          <a:sym typeface="Arial"/>
                        </a:rPr>
                        <a:t>간의 </a:t>
                      </a:r>
                      <a:endParaRPr lang="en-US" altLang="ko-KR" sz="1400" b="1" u="none" strike="noStrike" cap="none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Arial"/>
                          <a:sym typeface="Arial"/>
                        </a:rPr>
                        <a:t>구매 특성 확인</a:t>
                      </a:r>
                      <a:endParaRPr lang="en-US" altLang="ko-KR" sz="1400" b="1" u="none" strike="noStrike" cap="none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연관규칙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strike="noStrike" cap="none" spc="0" baseline="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Arial"/>
                          <a:sym typeface="Arial"/>
                        </a:rPr>
                        <a:t>연령대별  선호하는 제품의 연관성 파악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025155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막대그래프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strike="noStrike" cap="none" spc="0" baseline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Arial"/>
                          <a:sym typeface="Arial"/>
                        </a:rPr>
                        <a:t>제품군별 구매 취소율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717848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파이차트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strike="noStrike" cap="none" spc="0" baseline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Arial"/>
                          <a:sym typeface="Arial"/>
                        </a:rPr>
                        <a:t>고가 제품군과 저가 제품군의 매출 기여도 파악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73153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카이제곱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검정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strike="noStrike" cap="none" spc="0" baseline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Arial"/>
                          <a:sym typeface="Arial"/>
                        </a:rPr>
                        <a:t>각 제품군별 구매 취소율 파악</a:t>
                      </a:r>
                      <a:endParaRPr lang="en-US" altLang="ko-KR" sz="1400" b="1" u="none" strike="noStrike" cap="none" spc="0" baseline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967627"/>
                  </a:ext>
                </a:extLst>
              </a:tr>
              <a:tr h="3048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고객 군집화를 통한 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고객의 </a:t>
                      </a:r>
                      <a:endParaRPr lang="en-US" altLang="ko-KR" sz="1400" b="1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주요 특성 확인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군집분석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400" b="1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고객이 선호하는 제품의 구매시간 및 요일을 알기 위해 분석</a:t>
                      </a:r>
                      <a:endParaRPr lang="en-US" altLang="ko-KR" sz="1400" b="1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264992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2 sample t-test</a:t>
                      </a:r>
                      <a:endParaRPr lang="ko-KR" altLang="en-US" sz="1400" b="1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26908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막대그래프 분석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84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4389D8-B0DD-EB09-9319-2D9CD171D6C6}"/>
              </a:ext>
            </a:extLst>
          </p:cNvPr>
          <p:cNvSpPr txBox="1"/>
          <p:nvPr/>
        </p:nvSpPr>
        <p:spPr>
          <a:xfrm>
            <a:off x="11245796" y="6440497"/>
            <a:ext cx="85853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/>
              <a:t>08/18</a:t>
            </a:r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69571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989D3EA-1D94-4F22-BAA3-64B457EF9E5F}"/>
              </a:ext>
            </a:extLst>
          </p:cNvPr>
          <p:cNvSpPr/>
          <p:nvPr/>
        </p:nvSpPr>
        <p:spPr>
          <a:xfrm>
            <a:off x="6650967" y="1767649"/>
            <a:ext cx="3996092" cy="1872195"/>
          </a:xfrm>
          <a:prstGeom prst="roundRect">
            <a:avLst>
              <a:gd name="adj" fmla="val 112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9FC2530-7990-8901-C868-0B645000B353}"/>
              </a:ext>
            </a:extLst>
          </p:cNvPr>
          <p:cNvSpPr/>
          <p:nvPr/>
        </p:nvSpPr>
        <p:spPr>
          <a:xfrm>
            <a:off x="6645114" y="4740174"/>
            <a:ext cx="3990108" cy="1872195"/>
          </a:xfrm>
          <a:prstGeom prst="roundRect">
            <a:avLst>
              <a:gd name="adj" fmla="val 112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9115C79-6AA7-14AD-4D74-1018C9832E88}"/>
              </a:ext>
            </a:extLst>
          </p:cNvPr>
          <p:cNvSpPr/>
          <p:nvPr/>
        </p:nvSpPr>
        <p:spPr>
          <a:xfrm>
            <a:off x="1054235" y="4739934"/>
            <a:ext cx="3907774" cy="1872195"/>
          </a:xfrm>
          <a:prstGeom prst="roundRect">
            <a:avLst>
              <a:gd name="adj" fmla="val 112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B062A08-9D85-003A-2A79-EEF7C2EA9485}"/>
              </a:ext>
            </a:extLst>
          </p:cNvPr>
          <p:cNvCxnSpPr>
            <a:cxnSpLocks/>
          </p:cNvCxnSpPr>
          <p:nvPr/>
        </p:nvCxnSpPr>
        <p:spPr>
          <a:xfrm>
            <a:off x="-1" y="588126"/>
            <a:ext cx="12192001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F9A3850-232F-2F20-7959-11C3F9AC9105}"/>
              </a:ext>
            </a:extLst>
          </p:cNvPr>
          <p:cNvSpPr txBox="1"/>
          <p:nvPr/>
        </p:nvSpPr>
        <p:spPr>
          <a:xfrm>
            <a:off x="127822" y="108154"/>
            <a:ext cx="322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D8BC3F-5004-FCD9-6CFF-3083A4E99061}"/>
              </a:ext>
            </a:extLst>
          </p:cNvPr>
          <p:cNvSpPr txBox="1"/>
          <p:nvPr/>
        </p:nvSpPr>
        <p:spPr>
          <a:xfrm>
            <a:off x="495852" y="691644"/>
            <a:ext cx="10426148" cy="8241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40" indent="-28574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판매되는 상품 중 </a:t>
            </a:r>
            <a:r>
              <a:rPr lang="ko-KR" altLang="en-US" sz="16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중저가 상품의 품목수가 적음에도 불구하고 전체 매출액에서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차지하는 비중은 크게 나타남에 따라</a:t>
            </a:r>
            <a:r>
              <a:rPr lang="en-US" altLang="ko-KR" sz="16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,</a:t>
            </a:r>
            <a:r>
              <a:rPr lang="ko-KR" altLang="en-US" sz="16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 </a:t>
            </a:r>
            <a:r>
              <a:rPr lang="ko-KR" altLang="en-US" sz="1801" b="1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중저가 상품군을 확대</a:t>
            </a:r>
            <a:r>
              <a:rPr lang="ko-KR" altLang="en-US" sz="1600" b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하여 수익 향상 필요</a:t>
            </a:r>
            <a:endParaRPr lang="ko-KR" altLang="en-US" sz="16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FEF0E-342E-9C86-202C-815EE6397243}"/>
              </a:ext>
            </a:extLst>
          </p:cNvPr>
          <p:cNvSpPr txBox="1"/>
          <p:nvPr/>
        </p:nvSpPr>
        <p:spPr>
          <a:xfrm>
            <a:off x="495852" y="3728348"/>
            <a:ext cx="11272816" cy="8241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40" indent="-28574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제품의 출고기간 </a:t>
            </a:r>
            <a:r>
              <a:rPr lang="ko-KR" altLang="en-US" sz="1600" b="1">
                <a:latin typeface="나눔고딕" pitchFamily="2" charset="-127"/>
                <a:ea typeface="나눔고딕" pitchFamily="2" charset="-127"/>
              </a:rPr>
              <a:t>분석결과 매출기여도의 </a:t>
            </a:r>
            <a:r>
              <a:rPr lang="en-US" altLang="ko-KR" sz="1600" b="1">
                <a:latin typeface="나눔고딕" pitchFamily="2" charset="-127"/>
                <a:ea typeface="나눔고딕" pitchFamily="2" charset="-127"/>
              </a:rPr>
              <a:t>67.9%</a:t>
            </a:r>
            <a:r>
              <a:rPr lang="ko-KR" altLang="en-US" sz="1600" b="1">
                <a:latin typeface="나눔고딕" pitchFamily="2" charset="-127"/>
                <a:ea typeface="나눔고딕" pitchFamily="2" charset="-127"/>
              </a:rPr>
              <a:t>를 신선제품이 차지하고 있으며</a:t>
            </a:r>
            <a:r>
              <a:rPr lang="en-US" altLang="ko-KR" sz="1600" b="1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600" b="1">
                <a:latin typeface="나눔고딕" pitchFamily="2" charset="-127"/>
                <a:ea typeface="나눔고딕" pitchFamily="2" charset="-127"/>
              </a:rPr>
              <a:t>출고기간이 긴 품목을 경험한 고객의 비율이 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50</a:t>
            </a:r>
            <a:r>
              <a:rPr lang="en-US" altLang="ko-KR" sz="1600" b="1">
                <a:latin typeface="나눔고딕" pitchFamily="2" charset="-127"/>
                <a:ea typeface="나눔고딕" pitchFamily="2" charset="-127"/>
              </a:rPr>
              <a:t>% </a:t>
            </a:r>
            <a:r>
              <a:rPr lang="ko-KR" altLang="en-US" sz="1600" b="1">
                <a:latin typeface="나눔고딕" pitchFamily="2" charset="-127"/>
                <a:ea typeface="나눔고딕" pitchFamily="2" charset="-127"/>
              </a:rPr>
              <a:t>이상이므로 신속한 출고를 위하여</a:t>
            </a:r>
            <a:r>
              <a:rPr lang="en-US" altLang="ko-KR" sz="1600" b="1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제품 </a:t>
            </a:r>
            <a:r>
              <a:rPr lang="ko-KR" altLang="en-US" sz="1600" b="1">
                <a:latin typeface="나눔고딕" pitchFamily="2" charset="-127"/>
                <a:ea typeface="나눔고딕" pitchFamily="2" charset="-127"/>
              </a:rPr>
              <a:t>공급사에 </a:t>
            </a:r>
            <a:r>
              <a:rPr lang="ko-KR" altLang="en-US" sz="1801" b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차별화된 수수료 정책 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도입</a:t>
            </a:r>
            <a:r>
              <a:rPr lang="ko-KR" altLang="en-US" sz="1801" b="1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600" b="1" dirty="0">
                <a:latin typeface="나눔고딕" pitchFamily="2" charset="-127"/>
                <a:ea typeface="나눔고딕" pitchFamily="2" charset="-127"/>
              </a:rPr>
              <a:t>필요</a:t>
            </a:r>
            <a:endParaRPr kumimoji="1" lang="ko-KR" altLang="en-US" sz="1600" b="1" dirty="0"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50A9C8EB-9584-BEA5-B2DB-A2AFA9B9A9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174878"/>
              </p:ext>
            </p:extLst>
          </p:nvPr>
        </p:nvGraphicFramePr>
        <p:xfrm>
          <a:off x="1054236" y="5061169"/>
          <a:ext cx="2842525" cy="1621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58196C0A-852F-D01D-D04C-DC151B1F31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4026586"/>
              </p:ext>
            </p:extLst>
          </p:nvPr>
        </p:nvGraphicFramePr>
        <p:xfrm>
          <a:off x="7057546" y="5061408"/>
          <a:ext cx="3011193" cy="1504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EF07EC0A-2F88-704C-EAA9-96C46E89D4E6}"/>
              </a:ext>
            </a:extLst>
          </p:cNvPr>
          <p:cNvSpPr/>
          <p:nvPr/>
        </p:nvSpPr>
        <p:spPr>
          <a:xfrm>
            <a:off x="1850628" y="4569830"/>
            <a:ext cx="2231041" cy="3527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bg1"/>
                </a:solidFill>
              </a:rPr>
              <a:t>신선제품의 매출기여도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F0E528-F0F8-6F02-1B39-FFDE3E90FDAD}"/>
              </a:ext>
            </a:extLst>
          </p:cNvPr>
          <p:cNvSpPr/>
          <p:nvPr/>
        </p:nvSpPr>
        <p:spPr>
          <a:xfrm>
            <a:off x="7414450" y="4659900"/>
            <a:ext cx="2451435" cy="3527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bg1"/>
                </a:solidFill>
              </a:rPr>
              <a:t>출고기간 </a:t>
            </a:r>
            <a:r>
              <a:rPr lang="en-US" altLang="ko-KR" sz="1400" b="1">
                <a:solidFill>
                  <a:schemeClr val="bg1"/>
                </a:solidFill>
              </a:rPr>
              <a:t>2</a:t>
            </a:r>
            <a:r>
              <a:rPr lang="ko-KR" altLang="en-US" sz="1400" b="1">
                <a:solidFill>
                  <a:schemeClr val="bg1"/>
                </a:solidFill>
              </a:rPr>
              <a:t>일 경험 고객비율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6C2D2F1-C519-C77D-9DDB-69EDBD0164C8}"/>
              </a:ext>
            </a:extLst>
          </p:cNvPr>
          <p:cNvGrpSpPr/>
          <p:nvPr/>
        </p:nvGrpSpPr>
        <p:grpSpPr>
          <a:xfrm>
            <a:off x="1078302" y="1556349"/>
            <a:ext cx="3883706" cy="2092503"/>
            <a:chOff x="971900" y="1623458"/>
            <a:chExt cx="3990108" cy="20925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1DBE790-59D1-0F86-63C5-6904B03FD5D3}"/>
                </a:ext>
              </a:extLst>
            </p:cNvPr>
            <p:cNvSpPr/>
            <p:nvPr/>
          </p:nvSpPr>
          <p:spPr>
            <a:xfrm>
              <a:off x="971900" y="1843767"/>
              <a:ext cx="3990108" cy="1872194"/>
            </a:xfrm>
            <a:prstGeom prst="roundRect">
              <a:avLst>
                <a:gd name="adj" fmla="val 1124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BC673F1-E578-5531-6170-EFE0E66944FE}"/>
                </a:ext>
              </a:extLst>
            </p:cNvPr>
            <p:cNvSpPr/>
            <p:nvPr/>
          </p:nvSpPr>
          <p:spPr>
            <a:xfrm>
              <a:off x="1851433" y="1623458"/>
              <a:ext cx="2231041" cy="3527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맑은 고딕" panose="020B0503020000020004" pitchFamily="50" charset="-127"/>
                  <a:cs typeface="Calibri"/>
                  <a:sym typeface="Calibri"/>
                </a:rPr>
                <a:t>가격대별 품목 비중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173CF4-72BC-5298-E5BF-0044168DA26B}"/>
              </a:ext>
            </a:extLst>
          </p:cNvPr>
          <p:cNvSpPr/>
          <p:nvPr/>
        </p:nvSpPr>
        <p:spPr>
          <a:xfrm>
            <a:off x="7494637" y="1550485"/>
            <a:ext cx="2231041" cy="3586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  <a:ea typeface="맑은 고딕" panose="020B0503020000020004" pitchFamily="50" charset="-127"/>
                <a:cs typeface="Calibri"/>
                <a:sym typeface="Calibri"/>
              </a:rPr>
              <a:t>가격대별 매출 비중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B5AAD9-E8F6-EA52-40DF-C7741FB5833F}"/>
              </a:ext>
            </a:extLst>
          </p:cNvPr>
          <p:cNvSpPr txBox="1"/>
          <p:nvPr/>
        </p:nvSpPr>
        <p:spPr>
          <a:xfrm>
            <a:off x="7506173" y="5456565"/>
            <a:ext cx="1112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신선제품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53.6%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9E977C-AC72-E55F-260A-10ADE54A6259}"/>
              </a:ext>
            </a:extLst>
          </p:cNvPr>
          <p:cNvSpPr txBox="1"/>
          <p:nvPr/>
        </p:nvSpPr>
        <p:spPr>
          <a:xfrm>
            <a:off x="8563141" y="5445439"/>
            <a:ext cx="1112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비신선제품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46.4%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B42A4E-64F3-FDC7-84BF-67E893B91BCC}"/>
              </a:ext>
            </a:extLst>
          </p:cNvPr>
          <p:cNvSpPr txBox="1"/>
          <p:nvPr/>
        </p:nvSpPr>
        <p:spPr>
          <a:xfrm>
            <a:off x="2372313" y="5445198"/>
            <a:ext cx="1112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신선제품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67.9%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7A40DC-6F0E-33C4-EFB8-F69CBB49C546}"/>
              </a:ext>
            </a:extLst>
          </p:cNvPr>
          <p:cNvSpPr txBox="1"/>
          <p:nvPr/>
        </p:nvSpPr>
        <p:spPr>
          <a:xfrm>
            <a:off x="3773733" y="5061169"/>
            <a:ext cx="908458" cy="1412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899" b="1">
                <a:latin typeface="나눔고딕" pitchFamily="2" charset="-127"/>
                <a:ea typeface="나눔고딕" pitchFamily="2" charset="-127"/>
              </a:rPr>
              <a:t>[</a:t>
            </a:r>
            <a:r>
              <a:rPr lang="ko-KR" altLang="en-US" sz="899" b="1">
                <a:latin typeface="나눔고딕" pitchFamily="2" charset="-127"/>
                <a:ea typeface="나눔고딕" pitchFamily="2" charset="-127"/>
              </a:rPr>
              <a:t>신선제품</a:t>
            </a:r>
            <a:r>
              <a:rPr lang="en-US" altLang="ko-KR" sz="899" b="1">
                <a:latin typeface="나눔고딕" pitchFamily="2" charset="-127"/>
                <a:ea typeface="나눔고딕" pitchFamily="2" charset="-127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ko-KR" altLang="en-US" sz="700" b="1">
                <a:latin typeface="나눔고딕" pitchFamily="2" charset="-127"/>
                <a:ea typeface="나눔고딕" pitchFamily="2" charset="-127"/>
              </a:rPr>
              <a:t>과일</a:t>
            </a:r>
            <a:endParaRPr lang="en-US" altLang="ko-KR" sz="700" b="1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700" b="1">
                <a:latin typeface="나눔고딕" pitchFamily="2" charset="-127"/>
                <a:ea typeface="나눔고딕" pitchFamily="2" charset="-127"/>
              </a:rPr>
              <a:t>유제품</a:t>
            </a:r>
            <a:endParaRPr lang="en-US" altLang="ko-KR" sz="700" b="1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700" b="1">
                <a:latin typeface="나눔고딕" pitchFamily="2" charset="-127"/>
                <a:ea typeface="나눔고딕" pitchFamily="2" charset="-127"/>
              </a:rPr>
              <a:t>수산물 정육</a:t>
            </a:r>
            <a:r>
              <a:rPr lang="en-US" altLang="ko-KR" sz="700" b="1"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sz="700" b="1">
                <a:latin typeface="나눔고딕" pitchFamily="2" charset="-127"/>
                <a:ea typeface="나눔고딕" pitchFamily="2" charset="-127"/>
              </a:rPr>
              <a:t>계란</a:t>
            </a:r>
            <a:endParaRPr lang="en-US" altLang="ko-KR" sz="700" b="1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700" b="1">
                <a:latin typeface="나눔고딕" pitchFamily="2" charset="-127"/>
                <a:ea typeface="나눔고딕" pitchFamily="2" charset="-127"/>
              </a:rPr>
              <a:t>냉장</a:t>
            </a:r>
            <a:r>
              <a:rPr lang="en-US" altLang="ko-KR" sz="700" b="1"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sz="700" b="1">
                <a:latin typeface="나눔고딕" pitchFamily="2" charset="-127"/>
                <a:ea typeface="나눔고딕" pitchFamily="2" charset="-127"/>
              </a:rPr>
              <a:t>냉동</a:t>
            </a:r>
            <a:r>
              <a:rPr lang="en-US" altLang="ko-KR" sz="700" b="1"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sz="700" b="1">
                <a:latin typeface="나눔고딕" pitchFamily="2" charset="-127"/>
                <a:ea typeface="나눔고딕" pitchFamily="2" charset="-127"/>
              </a:rPr>
              <a:t>간편식</a:t>
            </a:r>
            <a:endParaRPr lang="en-US" altLang="ko-KR" sz="700" b="1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700" b="1">
                <a:latin typeface="나눔고딕" pitchFamily="2" charset="-127"/>
                <a:ea typeface="나눔고딕" pitchFamily="2" charset="-127"/>
              </a:rPr>
              <a:t>채소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67C27FD-7D26-BD0C-CA24-627A0636B01D}"/>
              </a:ext>
            </a:extLst>
          </p:cNvPr>
          <p:cNvGrpSpPr/>
          <p:nvPr/>
        </p:nvGrpSpPr>
        <p:grpSpPr>
          <a:xfrm>
            <a:off x="1022155" y="1999571"/>
            <a:ext cx="2609230" cy="1558810"/>
            <a:chOff x="2286571" y="2012315"/>
            <a:chExt cx="2366535" cy="1598486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CA8E881-6D80-3B3E-2500-59F31349ACB4}"/>
                </a:ext>
              </a:extLst>
            </p:cNvPr>
            <p:cNvGrpSpPr/>
            <p:nvPr/>
          </p:nvGrpSpPr>
          <p:grpSpPr>
            <a:xfrm>
              <a:off x="2772868" y="2012315"/>
              <a:ext cx="1682311" cy="1598486"/>
              <a:chOff x="1087954" y="2640804"/>
              <a:chExt cx="2759243" cy="2665058"/>
            </a:xfrm>
          </p:grpSpPr>
          <p:sp>
            <p:nvSpPr>
              <p:cNvPr id="62" name="부분 원형 61">
                <a:extLst>
                  <a:ext uri="{FF2B5EF4-FFF2-40B4-BE49-F238E27FC236}">
                    <a16:creationId xmlns:a16="http://schemas.microsoft.com/office/drawing/2014/main" id="{6925E80B-6145-8DF6-F92F-50D9743A8C98}"/>
                  </a:ext>
                </a:extLst>
              </p:cNvPr>
              <p:cNvSpPr/>
              <p:nvPr/>
            </p:nvSpPr>
            <p:spPr>
              <a:xfrm>
                <a:off x="1216040" y="2730101"/>
                <a:ext cx="2493569" cy="2493569"/>
              </a:xfrm>
              <a:prstGeom prst="pie">
                <a:avLst>
                  <a:gd name="adj1" fmla="val 20118810"/>
                  <a:gd name="adj2" fmla="val 14580633"/>
                </a:avLst>
              </a:prstGeom>
              <a:solidFill>
                <a:srgbClr val="E2F0D9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부분 원형 62">
                <a:extLst>
                  <a:ext uri="{FF2B5EF4-FFF2-40B4-BE49-F238E27FC236}">
                    <a16:creationId xmlns:a16="http://schemas.microsoft.com/office/drawing/2014/main" id="{621FA8FA-6930-B02E-3207-D8E63B6AC332}"/>
                  </a:ext>
                </a:extLst>
              </p:cNvPr>
              <p:cNvSpPr/>
              <p:nvPr/>
            </p:nvSpPr>
            <p:spPr>
              <a:xfrm>
                <a:off x="1216042" y="2730101"/>
                <a:ext cx="2493569" cy="2493569"/>
              </a:xfrm>
              <a:prstGeom prst="pie">
                <a:avLst>
                  <a:gd name="adj1" fmla="val 19423753"/>
                  <a:gd name="adj2" fmla="val 19930624"/>
                </a:avLst>
              </a:prstGeom>
              <a:solidFill>
                <a:srgbClr val="E2F0D9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부분 원형 63">
                <a:extLst>
                  <a:ext uri="{FF2B5EF4-FFF2-40B4-BE49-F238E27FC236}">
                    <a16:creationId xmlns:a16="http://schemas.microsoft.com/office/drawing/2014/main" id="{3FBEED92-A89F-C2B4-F83D-5AC2A088046A}"/>
                  </a:ext>
                </a:extLst>
              </p:cNvPr>
              <p:cNvSpPr/>
              <p:nvPr/>
            </p:nvSpPr>
            <p:spPr>
              <a:xfrm>
                <a:off x="1087954" y="2642758"/>
                <a:ext cx="2759243" cy="2663104"/>
              </a:xfrm>
              <a:prstGeom prst="pie">
                <a:avLst>
                  <a:gd name="adj1" fmla="val 14734085"/>
                  <a:gd name="adj2" fmla="val 19079386"/>
                </a:avLst>
              </a:prstGeom>
              <a:solidFill>
                <a:srgbClr val="92D050"/>
              </a:solidFill>
              <a:ln w="2222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81C5A0A7-5A3F-63F6-1779-988A6931B666}"/>
                  </a:ext>
                </a:extLst>
              </p:cNvPr>
              <p:cNvSpPr/>
              <p:nvPr/>
            </p:nvSpPr>
            <p:spPr>
              <a:xfrm>
                <a:off x="1874101" y="3388161"/>
                <a:ext cx="1177446" cy="117744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9451B6B-4D32-ECE4-8965-022B1CC790A1}"/>
                  </a:ext>
                </a:extLst>
              </p:cNvPr>
              <p:cNvSpPr txBox="1"/>
              <p:nvPr/>
            </p:nvSpPr>
            <p:spPr>
              <a:xfrm>
                <a:off x="1973533" y="2640804"/>
                <a:ext cx="1290463" cy="947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중저가</a:t>
                </a:r>
                <a:endParaRPr lang="en-US" altLang="ko-K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en-US" altLang="ko-KR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17.2%</a:t>
                </a:r>
                <a:endPara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D558BDC-C5E6-8992-C4AC-B509D8F3BB58}"/>
                </a:ext>
              </a:extLst>
            </p:cNvPr>
            <p:cNvSpPr txBox="1"/>
            <p:nvPr/>
          </p:nvSpPr>
          <p:spPr>
            <a:xfrm>
              <a:off x="2286571" y="2895463"/>
              <a:ext cx="1290462" cy="536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저가</a:t>
              </a:r>
              <a:endParaRPr lang="en-US" altLang="ko-KR" sz="1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1400" b="1" dirty="0">
                  <a:solidFill>
                    <a:schemeClr val="bg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82.5%</a:t>
              </a:r>
              <a:endParaRPr lang="ko-KR" altLang="en-US" sz="20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1762F8-B12E-F055-7E74-CFFBB7E48B7F}"/>
                </a:ext>
              </a:extLst>
            </p:cNvPr>
            <p:cNvSpPr txBox="1"/>
            <p:nvPr/>
          </p:nvSpPr>
          <p:spPr>
            <a:xfrm>
              <a:off x="3925862" y="2201814"/>
              <a:ext cx="727244" cy="473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고가</a:t>
              </a:r>
              <a:endParaRPr lang="en-US" altLang="ko-KR" sz="12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1200" b="1" dirty="0">
                  <a:solidFill>
                    <a:schemeClr val="bg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0.3%</a:t>
              </a:r>
              <a:endParaRPr lang="ko-KR" altLang="en-US" sz="1801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3E2D818-A33D-C956-5697-4FC6BD86D36D}"/>
              </a:ext>
            </a:extLst>
          </p:cNvPr>
          <p:cNvGrpSpPr/>
          <p:nvPr/>
        </p:nvGrpSpPr>
        <p:grpSpPr>
          <a:xfrm>
            <a:off x="7378969" y="1989461"/>
            <a:ext cx="2568870" cy="1618155"/>
            <a:chOff x="6982030" y="1963160"/>
            <a:chExt cx="2404345" cy="1623695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2768672-B406-4C71-D87B-891F7351DE86}"/>
                </a:ext>
              </a:extLst>
            </p:cNvPr>
            <p:cNvGrpSpPr/>
            <p:nvPr/>
          </p:nvGrpSpPr>
          <p:grpSpPr>
            <a:xfrm>
              <a:off x="7275890" y="1963160"/>
              <a:ext cx="1682311" cy="1623695"/>
              <a:chOff x="1087954" y="2642758"/>
              <a:chExt cx="2759243" cy="2663104"/>
            </a:xfrm>
          </p:grpSpPr>
          <p:sp>
            <p:nvSpPr>
              <p:cNvPr id="71" name="부분 원형 70">
                <a:extLst>
                  <a:ext uri="{FF2B5EF4-FFF2-40B4-BE49-F238E27FC236}">
                    <a16:creationId xmlns:a16="http://schemas.microsoft.com/office/drawing/2014/main" id="{6311FAD7-5D58-F9C9-BCFF-2D0F069D86DC}"/>
                  </a:ext>
                </a:extLst>
              </p:cNvPr>
              <p:cNvSpPr/>
              <p:nvPr/>
            </p:nvSpPr>
            <p:spPr>
              <a:xfrm>
                <a:off x="1216040" y="2730101"/>
                <a:ext cx="2493569" cy="2493569"/>
              </a:xfrm>
              <a:prstGeom prst="pie">
                <a:avLst>
                  <a:gd name="adj1" fmla="val 1346610"/>
                  <a:gd name="adj2" fmla="val 12898566"/>
                </a:avLst>
              </a:prstGeom>
              <a:solidFill>
                <a:srgbClr val="E2F0D9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부분 원형 71">
                <a:extLst>
                  <a:ext uri="{FF2B5EF4-FFF2-40B4-BE49-F238E27FC236}">
                    <a16:creationId xmlns:a16="http://schemas.microsoft.com/office/drawing/2014/main" id="{8F342F39-C356-E60E-D42C-D581E21F671E}"/>
                  </a:ext>
                </a:extLst>
              </p:cNvPr>
              <p:cNvSpPr/>
              <p:nvPr/>
            </p:nvSpPr>
            <p:spPr>
              <a:xfrm>
                <a:off x="1216042" y="2730101"/>
                <a:ext cx="2493569" cy="2493569"/>
              </a:xfrm>
              <a:prstGeom prst="pie">
                <a:avLst>
                  <a:gd name="adj1" fmla="val 21134785"/>
                  <a:gd name="adj2" fmla="val 1202331"/>
                </a:avLst>
              </a:prstGeom>
              <a:solidFill>
                <a:srgbClr val="E2F0D9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부분 원형 72">
                <a:extLst>
                  <a:ext uri="{FF2B5EF4-FFF2-40B4-BE49-F238E27FC236}">
                    <a16:creationId xmlns:a16="http://schemas.microsoft.com/office/drawing/2014/main" id="{644DE693-5435-B17D-9424-6A5DB6590D67}"/>
                  </a:ext>
                </a:extLst>
              </p:cNvPr>
              <p:cNvSpPr/>
              <p:nvPr/>
            </p:nvSpPr>
            <p:spPr>
              <a:xfrm>
                <a:off x="1087954" y="2642758"/>
                <a:ext cx="2759243" cy="2663104"/>
              </a:xfrm>
              <a:prstGeom prst="pie">
                <a:avLst>
                  <a:gd name="adj1" fmla="val 13040596"/>
                  <a:gd name="adj2" fmla="val 20788060"/>
                </a:avLst>
              </a:prstGeom>
              <a:solidFill>
                <a:srgbClr val="92D050"/>
              </a:solidFill>
              <a:ln w="2222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C01D1019-9377-47FC-EF30-727497B6E45D}"/>
                  </a:ext>
                </a:extLst>
              </p:cNvPr>
              <p:cNvSpPr/>
              <p:nvPr/>
            </p:nvSpPr>
            <p:spPr>
              <a:xfrm>
                <a:off x="1874102" y="3388161"/>
                <a:ext cx="1177446" cy="117744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BC122A6-18FE-5F6C-0121-146DC791B959}"/>
                  </a:ext>
                </a:extLst>
              </p:cNvPr>
              <p:cNvSpPr txBox="1"/>
              <p:nvPr/>
            </p:nvSpPr>
            <p:spPr>
              <a:xfrm>
                <a:off x="2012883" y="2681442"/>
                <a:ext cx="1290462" cy="759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중저가</a:t>
                </a:r>
                <a:endParaRPr lang="en-US" altLang="ko-KR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en-US" altLang="ko-KR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44.1%</a:t>
                </a:r>
                <a:endParaRPr lang="ko-KR" altLang="en-US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559AC23-F8AD-431A-0941-0F01010DBFED}"/>
                </a:ext>
              </a:extLst>
            </p:cNvPr>
            <p:cNvSpPr txBox="1"/>
            <p:nvPr/>
          </p:nvSpPr>
          <p:spPr>
            <a:xfrm>
              <a:off x="6982030" y="2919649"/>
              <a:ext cx="1290461" cy="463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저가</a:t>
              </a:r>
              <a:endParaRPr lang="en-US" altLang="ko-KR" sz="12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1200" b="1" dirty="0">
                  <a:solidFill>
                    <a:schemeClr val="bg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52.0%</a:t>
              </a:r>
              <a:endParaRPr lang="ko-KR" altLang="en-US" sz="12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9818826-003B-F35A-B87F-B461C8003862}"/>
                </a:ext>
              </a:extLst>
            </p:cNvPr>
            <p:cNvSpPr txBox="1"/>
            <p:nvPr/>
          </p:nvSpPr>
          <p:spPr>
            <a:xfrm>
              <a:off x="8095914" y="2614876"/>
              <a:ext cx="1290461" cy="463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고가</a:t>
              </a:r>
              <a:endParaRPr lang="en-US" altLang="ko-KR" sz="12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1200" b="1" dirty="0">
                  <a:solidFill>
                    <a:schemeClr val="bg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3.8%</a:t>
              </a:r>
              <a:endParaRPr lang="ko-KR" altLang="en-US" sz="12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F69FD0BB-E02E-C456-A977-85CD79A96E21}"/>
              </a:ext>
            </a:extLst>
          </p:cNvPr>
          <p:cNvSpPr txBox="1"/>
          <p:nvPr/>
        </p:nvSpPr>
        <p:spPr>
          <a:xfrm>
            <a:off x="3450046" y="2150387"/>
            <a:ext cx="1515641" cy="10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b="1">
                <a:latin typeface="나눔고딕" pitchFamily="2" charset="-127"/>
                <a:ea typeface="나눔고딕" pitchFamily="2" charset="-127"/>
              </a:rPr>
              <a:t>[</a:t>
            </a:r>
            <a:r>
              <a:rPr lang="ko-KR" altLang="en-US" sz="1000" b="1">
                <a:latin typeface="나눔고딕" pitchFamily="2" charset="-127"/>
                <a:ea typeface="나눔고딕" pitchFamily="2" charset="-127"/>
              </a:rPr>
              <a:t>가격기준</a:t>
            </a:r>
            <a:r>
              <a:rPr lang="en-US" altLang="ko-KR" sz="1000" b="1">
                <a:latin typeface="나눔고딕" pitchFamily="2" charset="-127"/>
                <a:ea typeface="나눔고딕" pitchFamily="2" charset="-127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ko-KR" altLang="en-US" sz="800" b="1">
                <a:latin typeface="나눔고딕" pitchFamily="2" charset="-127"/>
                <a:ea typeface="나눔고딕" pitchFamily="2" charset="-127"/>
              </a:rPr>
              <a:t>저가</a:t>
            </a:r>
            <a:r>
              <a:rPr lang="en-US" altLang="ko-KR" sz="800" b="1">
                <a:latin typeface="나눔고딕" pitchFamily="2" charset="-127"/>
                <a:ea typeface="나눔고딕" pitchFamily="2" charset="-127"/>
              </a:rPr>
              <a:t>: 0~10,000</a:t>
            </a:r>
            <a:r>
              <a:rPr lang="ko-KR" altLang="en-US" sz="800" b="1">
                <a:latin typeface="나눔고딕" pitchFamily="2" charset="-127"/>
                <a:ea typeface="나눔고딕" pitchFamily="2" charset="-127"/>
              </a:rPr>
              <a:t>원</a:t>
            </a:r>
            <a:endParaRPr lang="en-US" altLang="ko-KR" sz="800" b="1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00" b="1">
                <a:latin typeface="나눔고딕" pitchFamily="2" charset="-127"/>
                <a:ea typeface="나눔고딕" pitchFamily="2" charset="-127"/>
              </a:rPr>
              <a:t>중저가</a:t>
            </a:r>
            <a:r>
              <a:rPr lang="en-US" altLang="ko-KR" sz="800" b="1">
                <a:latin typeface="나눔고딕" pitchFamily="2" charset="-127"/>
                <a:ea typeface="나눔고딕" pitchFamily="2" charset="-127"/>
              </a:rPr>
              <a:t>:10,000</a:t>
            </a:r>
            <a:r>
              <a:rPr lang="ko-KR" altLang="en-US" sz="800" b="1">
                <a:latin typeface="나눔고딕" pitchFamily="2" charset="-127"/>
                <a:ea typeface="나눔고딕" pitchFamily="2" charset="-127"/>
              </a:rPr>
              <a:t>원</a:t>
            </a:r>
            <a:r>
              <a:rPr lang="en-US" altLang="ko-KR" sz="800" b="1">
                <a:latin typeface="나눔고딕" pitchFamily="2" charset="-127"/>
                <a:ea typeface="나눔고딕" pitchFamily="2" charset="-127"/>
              </a:rPr>
              <a:t>~100,000</a:t>
            </a:r>
            <a:r>
              <a:rPr lang="ko-KR" altLang="en-US" sz="800" b="1">
                <a:latin typeface="나눔고딕" pitchFamily="2" charset="-127"/>
                <a:ea typeface="나눔고딕" pitchFamily="2" charset="-127"/>
              </a:rPr>
              <a:t>원</a:t>
            </a:r>
            <a:endParaRPr lang="en-US" altLang="ko-KR" sz="800" b="1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00" b="1">
                <a:latin typeface="나눔고딕" pitchFamily="2" charset="-127"/>
                <a:ea typeface="나눔고딕" pitchFamily="2" charset="-127"/>
              </a:rPr>
              <a:t>고가</a:t>
            </a:r>
            <a:r>
              <a:rPr lang="en-US" altLang="ko-KR" sz="800" b="1">
                <a:latin typeface="나눔고딕" pitchFamily="2" charset="-127"/>
                <a:ea typeface="나눔고딕" pitchFamily="2" charset="-127"/>
              </a:rPr>
              <a:t>: 100,000</a:t>
            </a:r>
            <a:r>
              <a:rPr lang="ko-KR" altLang="en-US" sz="800" b="1">
                <a:latin typeface="나눔고딕" pitchFamily="2" charset="-127"/>
                <a:ea typeface="나눔고딕" pitchFamily="2" charset="-127"/>
              </a:rPr>
              <a:t>원</a:t>
            </a:r>
            <a:r>
              <a:rPr lang="en-US" altLang="ko-KR" sz="800" b="1">
                <a:latin typeface="나눔고딕" pitchFamily="2" charset="-127"/>
                <a:ea typeface="나눔고딕" pitchFamily="2" charset="-127"/>
              </a:rPr>
              <a:t>~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1AC15-1E6D-CAC6-2E12-3C309421DFC9}"/>
              </a:ext>
            </a:extLst>
          </p:cNvPr>
          <p:cNvSpPr txBox="1"/>
          <p:nvPr/>
        </p:nvSpPr>
        <p:spPr>
          <a:xfrm>
            <a:off x="11245796" y="6440497"/>
            <a:ext cx="85853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/>
              <a:t>09/18</a:t>
            </a:r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012983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7BA8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F214A233210304AA0DF4D6AE1625ABF" ma:contentTypeVersion="2" ma:contentTypeDescription="새 문서를 만듭니다." ma:contentTypeScope="" ma:versionID="2bd39375e02ed42e4b4c195c775ab785">
  <xsd:schema xmlns:xsd="http://www.w3.org/2001/XMLSchema" xmlns:xs="http://www.w3.org/2001/XMLSchema" xmlns:p="http://schemas.microsoft.com/office/2006/metadata/properties" xmlns:ns3="af6ea4d3-093d-40dd-ab56-3a26778af919" targetNamespace="http://schemas.microsoft.com/office/2006/metadata/properties" ma:root="true" ma:fieldsID="45fad0b11519cd70b2dc82ecbe1fd447" ns3:_="">
    <xsd:import namespace="af6ea4d3-093d-40dd-ab56-3a26778af91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ea4d3-093d-40dd-ab56-3a26778af9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7BFAF9-A351-428C-AC23-EED6A60358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37C339-7F87-41E2-9615-6D91B9B03A24}">
  <ds:schemaRefs>
    <ds:schemaRef ds:uri="af6ea4d3-093d-40dd-ab56-3a26778af9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5A47635-876D-4BAA-82F5-17085CCB75F7}">
  <ds:schemaRefs>
    <ds:schemaRef ds:uri="af6ea4d3-093d-40dd-ab56-3a26778af919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335</TotalTime>
  <Words>2156</Words>
  <Application>Microsoft Office PowerPoint</Application>
  <PresentationFormat>와이드스크린</PresentationFormat>
  <Paragraphs>607</Paragraphs>
  <Slides>18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0" baseType="lpstr">
      <vt:lpstr>Arial</vt:lpstr>
      <vt:lpstr>Calibri</vt:lpstr>
      <vt:lpstr>Franklin Gothic Medium</vt:lpstr>
      <vt:lpstr>나눔고딕</vt:lpstr>
      <vt:lpstr>Wingdings</vt:lpstr>
      <vt:lpstr>Calibri Light</vt:lpstr>
      <vt:lpstr>Wingdings 2</vt:lpstr>
      <vt:lpstr>나눔스퀘어 네오 OTF Bold</vt:lpstr>
      <vt:lpstr>맑은 고딕</vt:lpstr>
      <vt:lpstr>나눔스퀘어 네오 OTF ExtraBold</vt:lpstr>
      <vt:lpstr>나눔스퀘어 네오 Bold</vt:lpstr>
      <vt:lpstr>Office Theme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Rare</dc:creator>
  <cp:lastModifiedBy>권혁준</cp:lastModifiedBy>
  <cp:revision>548</cp:revision>
  <dcterms:created xsi:type="dcterms:W3CDTF">2020-02-25T05:01:02Z</dcterms:created>
  <dcterms:modified xsi:type="dcterms:W3CDTF">2023-03-17T02:57:45Z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0x0101008F214A233210304AA0DF4D6AE1625ABF</vt:lpwstr>
  </property>
</Properties>
</file>